
<file path=[Content_Types].xml><?xml version="1.0" encoding="utf-8"?>
<Types xmlns="http://schemas.openxmlformats.org/package/2006/content-types">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4.xml" ContentType="application/vnd.openxmlformats-officedocument.themeOverride+xml"/>
  <Override PartName="/ppt/notesSlides/notesSlide10.xml" ContentType="application/vnd.openxmlformats-officedocument.presentationml.notesSlide+xml"/>
  <Override PartName="/ppt/theme/themeOverride5.xml" ContentType="application/vnd.openxmlformats-officedocument.themeOverr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59" r:id="rId2"/>
    <p:sldId id="402" r:id="rId3"/>
    <p:sldId id="322" r:id="rId4"/>
    <p:sldId id="421" r:id="rId5"/>
    <p:sldId id="426" r:id="rId6"/>
    <p:sldId id="427" r:id="rId7"/>
    <p:sldId id="428" r:id="rId8"/>
    <p:sldId id="425" r:id="rId9"/>
    <p:sldId id="321" r:id="rId10"/>
    <p:sldId id="429" r:id="rId11"/>
    <p:sldId id="430" r:id="rId12"/>
    <p:sldId id="431" r:id="rId13"/>
    <p:sldId id="432" r:id="rId14"/>
    <p:sldId id="433" r:id="rId15"/>
    <p:sldId id="357" r:id="rId16"/>
    <p:sldId id="434" r:id="rId17"/>
    <p:sldId id="435" r:id="rId18"/>
    <p:sldId id="436" r:id="rId19"/>
    <p:sldId id="437" r:id="rId20"/>
    <p:sldId id="318" r:id="rId21"/>
  </p:sldIdLst>
  <p:sldSz cx="9144000" cy="5143500" type="screen16x9"/>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0000"/>
    <a:srgbClr val="A36C58"/>
    <a:srgbClr val="CC0000"/>
    <a:srgbClr val="FE934A"/>
    <a:srgbClr val="4F4F4F"/>
    <a:srgbClr val="4BA2A5"/>
    <a:srgbClr val="E6E6E6"/>
    <a:srgbClr val="33789B"/>
    <a:srgbClr val="33AAB9"/>
    <a:srgbClr val="2193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autoAdjust="0"/>
  </p:normalViewPr>
  <p:slideViewPr>
    <p:cSldViewPr>
      <p:cViewPr varScale="1">
        <p:scale>
          <a:sx n="130" d="100"/>
          <a:sy n="130" d="100"/>
        </p:scale>
        <p:origin x="126" y="46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6" d="100"/>
          <a:sy n="86" d="100"/>
        </p:scale>
        <p:origin x="-381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21494;&#20329;&#28304;\Desktop\&#26032;&#24314;%20Microsoft%20Excel%20&#24037;&#20316;&#34920;.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59588526873072"/>
          <c:y val="0.21949929284149067"/>
          <c:w val="0.67725584081984169"/>
          <c:h val="0.66697531674014754"/>
        </c:manualLayout>
      </c:layout>
      <c:lineChart>
        <c:grouping val="standard"/>
        <c:varyColors val="0"/>
        <c:ser>
          <c:idx val="1"/>
          <c:order val="0"/>
          <c:spPr>
            <a:ln w="28575" cap="rnd">
              <a:solidFill>
                <a:srgbClr val="C00000"/>
              </a:solidFill>
              <a:round/>
            </a:ln>
            <a:effectLst/>
          </c:spPr>
          <c:marker>
            <c:symbol val="none"/>
          </c:marker>
          <c:dLbls>
            <c:dLbl>
              <c:idx val="0"/>
              <c:layout>
                <c:manualLayout>
                  <c:x val="-2.5626829445254382E-2"/>
                  <c:y val="2.5081345093634671E-2"/>
                </c:manualLayout>
              </c:layout>
              <c:tx>
                <c:rich>
                  <a:bodyPr/>
                  <a:lstStyle/>
                  <a:p>
                    <a:r>
                      <a:rPr lang="en-US" altLang="zh-CN" b="1" dirty="0"/>
                      <a:t>22.316</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90-4C9F-B551-D77838171791}"/>
                </c:ext>
              </c:extLst>
            </c:dLbl>
            <c:dLbl>
              <c:idx val="1"/>
              <c:layout>
                <c:manualLayout>
                  <c:x val="-2.7689237488339787E-2"/>
                  <c:y val="-2.8664394392725338E-2"/>
                </c:manualLayout>
              </c:layout>
              <c:tx>
                <c:rich>
                  <a:bodyPr/>
                  <a:lstStyle/>
                  <a:p>
                    <a:r>
                      <a:rPr lang="en-US" altLang="zh-CN" b="1" dirty="0"/>
                      <a:t>107</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F90-4C9F-B551-D77838171791}"/>
                </c:ext>
              </c:extLst>
            </c:dLbl>
            <c:dLbl>
              <c:idx val="2"/>
              <c:layout>
                <c:manualLayout>
                  <c:x val="-3.2130046529108211E-2"/>
                  <c:y val="2.5081345093634671E-2"/>
                </c:manualLayout>
              </c:layout>
              <c:tx>
                <c:rich>
                  <a:bodyPr/>
                  <a:lstStyle/>
                  <a:p>
                    <a:r>
                      <a:rPr lang="en-US" altLang="zh-CN" b="1" dirty="0"/>
                      <a:t>54.2</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F90-4C9F-B551-D77838171791}"/>
                </c:ext>
              </c:extLst>
            </c:dLbl>
            <c:dLbl>
              <c:idx val="3"/>
              <c:layout>
                <c:manualLayout>
                  <c:x val="-3.4742238744989322E-2"/>
                  <c:y val="-2.149829579454407E-2"/>
                </c:manualLayout>
              </c:layout>
              <c:tx>
                <c:rich>
                  <a:bodyPr/>
                  <a:lstStyle/>
                  <a:p>
                    <a:r>
                      <a:rPr lang="en-US" altLang="zh-CN" b="1" dirty="0"/>
                      <a:t>103.2</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F90-4C9F-B551-D77838171791}"/>
                </c:ext>
              </c:extLst>
            </c:dLbl>
            <c:dLbl>
              <c:idx val="4"/>
              <c:layout>
                <c:manualLayout>
                  <c:x val="-3.630955407451799E-2"/>
                  <c:y val="2.1498295794544004E-2"/>
                </c:manualLayout>
              </c:layout>
              <c:tx>
                <c:rich>
                  <a:bodyPr/>
                  <a:lstStyle/>
                  <a:p>
                    <a:r>
                      <a:rPr lang="en-US" altLang="zh-CN" b="1" dirty="0"/>
                      <a:t>84.5</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F90-4C9F-B551-D77838171791}"/>
                </c:ext>
              </c:extLst>
            </c:dLbl>
            <c:dLbl>
              <c:idx val="5"/>
              <c:layout>
                <c:manualLayout>
                  <c:x val="-3.1607608085932069E-2"/>
                  <c:y val="3.2247443691815939E-2"/>
                </c:manualLayout>
              </c:layout>
              <c:tx>
                <c:rich>
                  <a:bodyPr/>
                  <a:lstStyle/>
                  <a:p>
                    <a:r>
                      <a:rPr lang="en-US" altLang="zh-CN" b="1" dirty="0"/>
                      <a:t>81.7</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F90-4C9F-B551-D77838171791}"/>
                </c:ext>
              </c:extLst>
            </c:dLbl>
            <c:dLbl>
              <c:idx val="6"/>
              <c:layout>
                <c:manualLayout>
                  <c:x val="-4.3623692278985167E-2"/>
                  <c:y val="-5.3745739486360009E-2"/>
                </c:manualLayout>
              </c:layout>
              <c:tx>
                <c:rich>
                  <a:bodyPr/>
                  <a:lstStyle/>
                  <a:p>
                    <a:r>
                      <a:rPr lang="en-US" altLang="zh-CN" b="1" dirty="0"/>
                      <a:t>95.387</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F90-4C9F-B551-D77838171791}"/>
                </c:ext>
              </c:extLst>
            </c:dLbl>
            <c:dLbl>
              <c:idx val="7"/>
              <c:layout>
                <c:manualLayout>
                  <c:x val="-3.8921746290399017E-2"/>
                  <c:y val="4.6579640888178675E-2"/>
                </c:manualLayout>
              </c:layout>
              <c:tx>
                <c:rich>
                  <a:bodyPr/>
                  <a:lstStyle/>
                  <a:p>
                    <a:r>
                      <a:rPr lang="en-US" altLang="zh-CN" b="1" dirty="0"/>
                      <a:t>105.8</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F90-4C9F-B551-D77838171791}"/>
                </c:ext>
              </c:extLst>
            </c:dLbl>
            <c:dLbl>
              <c:idx val="8"/>
              <c:layout>
                <c:manualLayout>
                  <c:x val="-4.101150006310398E-2"/>
                  <c:y val="4.6579640888178606E-2"/>
                </c:manualLayout>
              </c:layout>
              <c:tx>
                <c:rich>
                  <a:bodyPr/>
                  <a:lstStyle/>
                  <a:p>
                    <a:r>
                      <a:rPr lang="en-US" altLang="zh-CN" b="1" dirty="0"/>
                      <a:t>121.5</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F90-4C9F-B551-D77838171791}"/>
                </c:ext>
              </c:extLst>
            </c:dLbl>
            <c:dLbl>
              <c:idx val="9"/>
              <c:layout>
                <c:manualLayout>
                  <c:x val="-4.6235884494866201E-2"/>
                  <c:y val="-2.1498295794544004E-2"/>
                </c:manualLayout>
              </c:layout>
              <c:tx>
                <c:rich>
                  <a:bodyPr/>
                  <a:lstStyle/>
                  <a:p>
                    <a:r>
                      <a:rPr lang="en-US" altLang="zh-CN" b="1" dirty="0"/>
                      <a:t>139.294</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F90-4C9F-B551-D77838171791}"/>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Times New Roman" panose="02020603050405020304"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Sheet1!$A:$A</c:f>
              <c:numCache>
                <c:formatCode>General</c:formatCode>
                <c:ptCount val="1048573"/>
                <c:pt idx="0">
                  <c:v>2007</c:v>
                </c:pt>
                <c:pt idx="1">
                  <c:v>2008</c:v>
                </c:pt>
                <c:pt idx="2">
                  <c:v>2009</c:v>
                </c:pt>
                <c:pt idx="3">
                  <c:v>2010</c:v>
                </c:pt>
                <c:pt idx="4">
                  <c:v>2011</c:v>
                </c:pt>
                <c:pt idx="5">
                  <c:v>2012</c:v>
                </c:pt>
                <c:pt idx="6">
                  <c:v>2013</c:v>
                </c:pt>
                <c:pt idx="7">
                  <c:v>2014</c:v>
                </c:pt>
                <c:pt idx="8">
                  <c:v>2015</c:v>
                </c:pt>
                <c:pt idx="9">
                  <c:v>2016</c:v>
                </c:pt>
              </c:numCache>
            </c:numRef>
          </c:cat>
          <c:val>
            <c:numRef>
              <c:f>Sheet1!$B$1:$B$16</c:f>
              <c:numCache>
                <c:formatCode>General</c:formatCode>
                <c:ptCount val="13"/>
                <c:pt idx="0">
                  <c:v>22.315999999999999</c:v>
                </c:pt>
                <c:pt idx="1">
                  <c:v>107</c:v>
                </c:pt>
                <c:pt idx="2">
                  <c:v>54.2</c:v>
                </c:pt>
                <c:pt idx="3">
                  <c:v>103.2</c:v>
                </c:pt>
                <c:pt idx="4">
                  <c:v>84.5</c:v>
                </c:pt>
                <c:pt idx="5">
                  <c:v>81.7</c:v>
                </c:pt>
                <c:pt idx="6">
                  <c:v>95.387</c:v>
                </c:pt>
                <c:pt idx="7">
                  <c:v>105.8</c:v>
                </c:pt>
                <c:pt idx="8">
                  <c:v>121.5</c:v>
                </c:pt>
                <c:pt idx="9">
                  <c:v>139.29400000000001</c:v>
                </c:pt>
              </c:numCache>
            </c:numRef>
          </c:val>
          <c:smooth val="0"/>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0-0F90-4C9F-B551-D77838171791}"/>
            </c:ext>
          </c:extLst>
        </c:ser>
        <c:dLbls>
          <c:dLblPos val="ctr"/>
          <c:showLegendKey val="0"/>
          <c:showVal val="1"/>
          <c:showCatName val="0"/>
          <c:showSerName val="0"/>
          <c:showPercent val="0"/>
          <c:showBubbleSize val="0"/>
        </c:dLbls>
        <c:smooth val="0"/>
        <c:axId val="328484568"/>
        <c:axId val="328487520"/>
      </c:lineChart>
      <c:catAx>
        <c:axId val="328484568"/>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Times New Roman" panose="02020603050405020304" pitchFamily="18" charset="0"/>
                    <a:ea typeface="+mn-ea"/>
                    <a:cs typeface="+mn-cs"/>
                  </a:defRPr>
                </a:pPr>
                <a:r>
                  <a:rPr lang="en-US" altLang="zh-CN" sz="1100" b="1" dirty="0"/>
                  <a:t>Year</a:t>
                </a:r>
                <a:endParaRPr lang="zh-CN" altLang="en-US" sz="1100" b="1" dirty="0"/>
              </a:p>
            </c:rich>
          </c:tx>
          <c:layout>
            <c:manualLayout>
              <c:xMode val="edge"/>
              <c:yMode val="edge"/>
              <c:x val="0.67353932699361219"/>
              <c:y val="0.81220702576720283"/>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crossAx val="328487520"/>
        <c:crosses val="autoZero"/>
        <c:auto val="1"/>
        <c:lblAlgn val="ctr"/>
        <c:lblOffset val="100"/>
        <c:noMultiLvlLbl val="0"/>
      </c:catAx>
      <c:valAx>
        <c:axId val="328487520"/>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mn-cs"/>
                  </a:defRPr>
                </a:pPr>
                <a:r>
                  <a:rPr lang="en-US" altLang="zh-CN" sz="1200" b="1" dirty="0"/>
                  <a:t>RMB / Billion Yuan</a:t>
                </a:r>
                <a:endParaRPr lang="zh-CN" altLang="en-US" sz="1200" b="1" dirty="0"/>
              </a:p>
            </c:rich>
          </c:tx>
          <c:layout>
            <c:manualLayout>
              <c:xMode val="edge"/>
              <c:yMode val="edge"/>
              <c:x val="0.16480083773197776"/>
              <c:y val="7.472153076894214E-2"/>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crossAx val="328484568"/>
        <c:crosses val="autoZero"/>
        <c:crossBetween val="between"/>
      </c:valAx>
      <c:spPr>
        <a:solidFill>
          <a:sysClr val="window" lastClr="FFFFFF"/>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aseline="0">
          <a:latin typeface="Times New Roman" panose="02020603050405020304" pitchFamily="18"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0.15046</cdr:x>
      <cdr:y>0.88798</cdr:y>
    </cdr:from>
    <cdr:to>
      <cdr:x>0.74468</cdr:x>
      <cdr:y>0.88798</cdr:y>
    </cdr:to>
    <cdr:cxnSp macro="">
      <cdr:nvCxnSpPr>
        <cdr:cNvPr id="3" name="直接箭头连接符 2">
          <a:extLst xmlns:a="http://schemas.openxmlformats.org/drawingml/2006/main">
            <a:ext uri="{FF2B5EF4-FFF2-40B4-BE49-F238E27FC236}">
              <a16:creationId xmlns:a16="http://schemas.microsoft.com/office/drawing/2014/main" id="{439A6820-2D05-4C05-B632-5764519EA15E}"/>
            </a:ext>
          </a:extLst>
        </cdr:cNvPr>
        <cdr:cNvCxnSpPr/>
      </cdr:nvCxnSpPr>
      <cdr:spPr>
        <a:xfrm xmlns:a="http://schemas.openxmlformats.org/drawingml/2006/main">
          <a:off x="1527640" y="3147416"/>
          <a:ext cx="6033200" cy="0"/>
        </a:xfrm>
        <a:prstGeom xmlns:a="http://schemas.openxmlformats.org/drawingml/2006/main" prst="straightConnector1">
          <a:avLst/>
        </a:prstGeom>
        <a:ln xmlns:a="http://schemas.openxmlformats.org/drawingml/2006/main" w="28575">
          <a:tailEnd type="triangle"/>
        </a:l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cxnSp>
  </cdr:relSizeAnchor>
  <cdr:relSizeAnchor xmlns:cdr="http://schemas.openxmlformats.org/drawingml/2006/chartDrawing">
    <cdr:from>
      <cdr:x>0.15046</cdr:x>
      <cdr:y>0.03896</cdr:y>
    </cdr:from>
    <cdr:to>
      <cdr:x>0.15046</cdr:x>
      <cdr:y>0.89448</cdr:y>
    </cdr:to>
    <cdr:cxnSp macro="">
      <cdr:nvCxnSpPr>
        <cdr:cNvPr id="6" name="直接箭头连接符 5">
          <a:extLst xmlns:a="http://schemas.openxmlformats.org/drawingml/2006/main">
            <a:ext uri="{FF2B5EF4-FFF2-40B4-BE49-F238E27FC236}">
              <a16:creationId xmlns:a16="http://schemas.microsoft.com/office/drawing/2014/main" id="{D83DFCBB-8868-4789-A4AF-0C31E010E767}"/>
            </a:ext>
          </a:extLst>
        </cdr:cNvPr>
        <cdr:cNvCxnSpPr/>
      </cdr:nvCxnSpPr>
      <cdr:spPr>
        <a:xfrm xmlns:a="http://schemas.openxmlformats.org/drawingml/2006/main" flipV="1">
          <a:off x="1283789" y="138089"/>
          <a:ext cx="0" cy="3032366"/>
        </a:xfrm>
        <a:prstGeom xmlns:a="http://schemas.openxmlformats.org/drawingml/2006/main" prst="straightConnector1">
          <a:avLst/>
        </a:prstGeom>
        <a:ln xmlns:a="http://schemas.openxmlformats.org/drawingml/2006/main" w="28575">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t>2019/7/31</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t>‹#›</a:t>
            </a:fld>
            <a:endParaRPr lang="zh-CN" altLang="en-US"/>
          </a:p>
        </p:txBody>
      </p:sp>
    </p:spTree>
    <p:extLst>
      <p:ext uri="{BB962C8B-B14F-4D97-AF65-F5344CB8AC3E}">
        <p14:creationId xmlns:p14="http://schemas.microsoft.com/office/powerpoint/2010/main" val="2213844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t>2019/7/31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t>‹#›</a:t>
            </a:fld>
            <a:endParaRPr lang="zh-CN" altLang="en-US"/>
          </a:p>
        </p:txBody>
      </p:sp>
    </p:spTree>
    <p:extLst>
      <p:ext uri="{BB962C8B-B14F-4D97-AF65-F5344CB8AC3E}">
        <p14:creationId xmlns:p14="http://schemas.microsoft.com/office/powerpoint/2010/main" val="129930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a:t>
            </a:fld>
            <a:endParaRPr lang="zh-CN" altLang="en-US"/>
          </a:p>
        </p:txBody>
      </p:sp>
    </p:spTree>
    <p:extLst>
      <p:ext uri="{BB962C8B-B14F-4D97-AF65-F5344CB8AC3E}">
        <p14:creationId xmlns:p14="http://schemas.microsoft.com/office/powerpoint/2010/main" val="3010231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15</a:t>
            </a:fld>
            <a:endParaRPr lang="zh-CN" altLang="en-US"/>
          </a:p>
        </p:txBody>
      </p:sp>
    </p:spTree>
    <p:extLst>
      <p:ext uri="{BB962C8B-B14F-4D97-AF65-F5344CB8AC3E}">
        <p14:creationId xmlns:p14="http://schemas.microsoft.com/office/powerpoint/2010/main" val="231497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20</a:t>
            </a:fld>
            <a:endParaRPr lang="zh-CN" altLang="en-US"/>
          </a:p>
        </p:txBody>
      </p:sp>
    </p:spTree>
    <p:extLst>
      <p:ext uri="{BB962C8B-B14F-4D97-AF65-F5344CB8AC3E}">
        <p14:creationId xmlns:p14="http://schemas.microsoft.com/office/powerpoint/2010/main" val="3693893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a:t>
            </a:fld>
            <a:endParaRPr lang="zh-CN" altLang="en-US"/>
          </a:p>
        </p:txBody>
      </p:sp>
    </p:spTree>
    <p:extLst>
      <p:ext uri="{BB962C8B-B14F-4D97-AF65-F5344CB8AC3E}">
        <p14:creationId xmlns:p14="http://schemas.microsoft.com/office/powerpoint/2010/main" val="4063017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a:t>
            </a:fld>
            <a:endParaRPr lang="zh-CN" altLang="en-US"/>
          </a:p>
        </p:txBody>
      </p:sp>
    </p:spTree>
    <p:extLst>
      <p:ext uri="{BB962C8B-B14F-4D97-AF65-F5344CB8AC3E}">
        <p14:creationId xmlns:p14="http://schemas.microsoft.com/office/powerpoint/2010/main" val="2436797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a:t>
            </a:fld>
            <a:endParaRPr lang="zh-CN" altLang="en-US"/>
          </a:p>
        </p:txBody>
      </p:sp>
    </p:spTree>
    <p:extLst>
      <p:ext uri="{BB962C8B-B14F-4D97-AF65-F5344CB8AC3E}">
        <p14:creationId xmlns:p14="http://schemas.microsoft.com/office/powerpoint/2010/main" val="2721768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a:t>
            </a:fld>
            <a:endParaRPr lang="zh-CN" altLang="en-US"/>
          </a:p>
        </p:txBody>
      </p:sp>
    </p:spTree>
    <p:extLst>
      <p:ext uri="{BB962C8B-B14F-4D97-AF65-F5344CB8AC3E}">
        <p14:creationId xmlns:p14="http://schemas.microsoft.com/office/powerpoint/2010/main" val="2751544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37497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a:t>
            </a:fld>
            <a:endParaRPr lang="zh-CN" altLang="en-US"/>
          </a:p>
        </p:txBody>
      </p:sp>
    </p:spTree>
    <p:extLst>
      <p:ext uri="{BB962C8B-B14F-4D97-AF65-F5344CB8AC3E}">
        <p14:creationId xmlns:p14="http://schemas.microsoft.com/office/powerpoint/2010/main" val="3050724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a:t>
            </a:fld>
            <a:endParaRPr lang="zh-CN" altLang="en-US"/>
          </a:p>
        </p:txBody>
      </p:sp>
    </p:spTree>
    <p:extLst>
      <p:ext uri="{BB962C8B-B14F-4D97-AF65-F5344CB8AC3E}">
        <p14:creationId xmlns:p14="http://schemas.microsoft.com/office/powerpoint/2010/main" val="2146653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a:t>
            </a:fld>
            <a:endParaRPr lang="zh-CN" altLang="en-US"/>
          </a:p>
        </p:txBody>
      </p:sp>
    </p:spTree>
    <p:extLst>
      <p:ext uri="{BB962C8B-B14F-4D97-AF65-F5344CB8AC3E}">
        <p14:creationId xmlns:p14="http://schemas.microsoft.com/office/powerpoint/2010/main" val="3383132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8311488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5121283"/>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2019/7/31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2019/7/31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2019/7/31</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
        <p:nvSpPr>
          <p:cNvPr id="11" name="矩形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54" r:id="rId4"/>
    <p:sldLayoutId id="2147483655" r:id="rId5"/>
  </p:sldLayoutIdLst>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audio" Target="../media/media1.mp3"/><Relationship Id="rId7" Type="http://schemas.openxmlformats.org/officeDocument/2006/relationships/image" Target="../media/image2.png"/><Relationship Id="rId2" Type="http://schemas.microsoft.com/office/2007/relationships/media" Target="../media/media1.mp3"/><Relationship Id="rId1" Type="http://schemas.openxmlformats.org/officeDocument/2006/relationships/themeOverride" Target="../theme/themeOverride1.xml"/><Relationship Id="rId6" Type="http://schemas.openxmlformats.org/officeDocument/2006/relationships/image" Target="../media/image1.jpg"/><Relationship Id="rId5" Type="http://schemas.openxmlformats.org/officeDocument/2006/relationships/notesSlide" Target="../notesSlides/notesSlide1.xml"/><Relationship Id="rId4"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hemeOverride" Target="../theme/themeOverride5.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hemeOverride" Target="../theme/themeOverride3.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3000" b="-3000"/>
          </a:stretch>
        </a:blipFill>
        <a:effectLst/>
      </p:bgPr>
    </p:bg>
    <p:spTree>
      <p:nvGrpSpPr>
        <p:cNvPr id="1" name=""/>
        <p:cNvGrpSpPr/>
        <p:nvPr/>
      </p:nvGrpSpPr>
      <p:grpSpPr>
        <a:xfrm>
          <a:off x="0" y="0"/>
          <a:ext cx="0" cy="0"/>
          <a:chOff x="0" y="0"/>
          <a:chExt cx="0" cy="0"/>
        </a:xfrm>
      </p:grpSpPr>
      <p:pic>
        <p:nvPicPr>
          <p:cNvPr id="43" name="Lenka - The Show">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9342368" y="-228600"/>
            <a:ext cx="457200" cy="457200"/>
          </a:xfrm>
          <a:prstGeom prst="rect">
            <a:avLst/>
          </a:prstGeom>
        </p:spPr>
      </p:pic>
      <p:pic>
        <p:nvPicPr>
          <p:cNvPr id="11" name="图片 10">
            <a:extLst>
              <a:ext uri="{FF2B5EF4-FFF2-40B4-BE49-F238E27FC236}">
                <a16:creationId xmlns:a16="http://schemas.microsoft.com/office/drawing/2014/main" id="{79F2646B-F0EF-4166-AB57-D6818BA876F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3229" y="275829"/>
            <a:ext cx="8177543" cy="4593431"/>
          </a:xfrm>
          <a:prstGeom prst="rect">
            <a:avLst/>
          </a:prstGeom>
        </p:spPr>
      </p:pic>
      <p:sp>
        <p:nvSpPr>
          <p:cNvPr id="12" name="矩形 11" descr="e7d195523061f1c0214d268728035a112e1f1a63855fa0d5B3BC3571FB2346650E40B27C71D4ADB669896543E409C0762562804D99F14164E036E91A4D200FB459B9C67F1066513BDCC2663F2655ED5A2F3E64E50905ECC13FD08E412A2449DFC0DEA4732AF4E76A12DAA23714D9A24C7EAC7F7CD8FF94AEC7D4E9162B55FEA74E289784371BE33B">
            <a:extLst>
              <a:ext uri="{FF2B5EF4-FFF2-40B4-BE49-F238E27FC236}">
                <a16:creationId xmlns:a16="http://schemas.microsoft.com/office/drawing/2014/main" id="{06874B15-1529-40FA-843C-902BC90622DF}"/>
              </a:ext>
            </a:extLst>
          </p:cNvPr>
          <p:cNvSpPr/>
          <p:nvPr/>
        </p:nvSpPr>
        <p:spPr>
          <a:xfrm>
            <a:off x="0" y="1347098"/>
            <a:ext cx="9144000" cy="2450892"/>
          </a:xfrm>
          <a:prstGeom prst="rect">
            <a:avLst/>
          </a:prstGeom>
          <a:solidFill>
            <a:srgbClr val="A2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p>
        </p:txBody>
      </p:sp>
      <p:sp>
        <p:nvSpPr>
          <p:cNvPr id="13" name="文本框 12" descr="e7d195523061f1c0214d268728035a112e1f1a63855fa0d5B3BC3571FB2346650E40B27C71D4ADB669896543E409C0762562804D99F14164E036E91A4D200FB459B9C67F1066513BDCC2663F2655ED5A2F3E64E50905ECC13FD08E412A2449DFC0DEA4732AF4E76A12DAA23714D9A24C7EAC7F7CD8FF94AEC7D4E9162B55FEA74E289784371BE33B">
            <a:extLst>
              <a:ext uri="{FF2B5EF4-FFF2-40B4-BE49-F238E27FC236}">
                <a16:creationId xmlns:a16="http://schemas.microsoft.com/office/drawing/2014/main" id="{9A51638D-1F39-445A-A7DE-9CB03E23867E}"/>
              </a:ext>
            </a:extLst>
          </p:cNvPr>
          <p:cNvSpPr txBox="1"/>
          <p:nvPr/>
        </p:nvSpPr>
        <p:spPr>
          <a:xfrm>
            <a:off x="565879" y="1786064"/>
            <a:ext cx="8012243" cy="973023"/>
          </a:xfrm>
          <a:prstGeom prst="rect">
            <a:avLst/>
          </a:prstGeom>
          <a:noFill/>
        </p:spPr>
        <p:txBody>
          <a:bodyPr wrap="square" rtlCol="0">
            <a:spAutoFit/>
          </a:bodyPr>
          <a:lstStyle/>
          <a:p>
            <a:pPr algn="ctr">
              <a:lnSpc>
                <a:spcPct val="110000"/>
              </a:lnSpc>
            </a:pPr>
            <a:r>
              <a:rPr lang="en-US" altLang="zh-CN" sz="5400" i="1" spc="225" dirty="0">
                <a:solidFill>
                  <a:schemeClr val="bg1"/>
                </a:solidFill>
                <a:latin typeface="Times New Roman" panose="02020603050405020304" pitchFamily="18" charset="0"/>
                <a:ea typeface="AXIS Std M" panose="020B0600000000000000" pitchFamily="34" charset="-128"/>
                <a:cs typeface="Times New Roman" panose="02020603050405020304" pitchFamily="18" charset="0"/>
              </a:rPr>
              <a:t>Charity Law in China</a:t>
            </a:r>
          </a:p>
        </p:txBody>
      </p:sp>
      <p:sp>
        <p:nvSpPr>
          <p:cNvPr id="6" name="PA">
            <a:extLst>
              <a:ext uri="{FF2B5EF4-FFF2-40B4-BE49-F238E27FC236}">
                <a16:creationId xmlns:a16="http://schemas.microsoft.com/office/drawing/2014/main" id="{B53DAA7A-78FA-4CBB-BD4D-FC0D78FDB53C}"/>
              </a:ext>
            </a:extLst>
          </p:cNvPr>
          <p:cNvSpPr txBox="1"/>
          <p:nvPr/>
        </p:nvSpPr>
        <p:spPr>
          <a:xfrm>
            <a:off x="1061605" y="3059553"/>
            <a:ext cx="7335533" cy="276999"/>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spc="600" dirty="0">
                <a:solidFill>
                  <a:schemeClr val="bg1"/>
                </a:solidFill>
                <a:latin typeface="Times New Roman" panose="02020603050405020304" pitchFamily="18" charset="0"/>
                <a:cs typeface="Times New Roman" panose="02020603050405020304" pitchFamily="18" charset="0"/>
              </a:rPr>
              <a:t>Overview</a:t>
            </a:r>
            <a:r>
              <a:rPr lang="zh-CN" altLang="en-US" sz="1200" spc="600" dirty="0">
                <a:solidFill>
                  <a:schemeClr val="bg1"/>
                </a:solidFill>
                <a:latin typeface="Times New Roman" panose="02020603050405020304" pitchFamily="18" charset="0"/>
                <a:cs typeface="Times New Roman" panose="02020603050405020304" pitchFamily="18" charset="0"/>
              </a:rPr>
              <a:t> </a:t>
            </a:r>
            <a:r>
              <a:rPr lang="en-US" altLang="zh-CN" sz="1200" spc="600" dirty="0">
                <a:solidFill>
                  <a:schemeClr val="bg1"/>
                </a:solidFill>
                <a:latin typeface="Times New Roman" panose="02020603050405020304" pitchFamily="18" charset="0"/>
                <a:cs typeface="Times New Roman" panose="02020603050405020304" pitchFamily="18" charset="0"/>
              </a:rPr>
              <a:t>| Charitable Collection</a:t>
            </a:r>
            <a:r>
              <a:rPr lang="zh-CN" altLang="en-US" sz="1200" spc="600" dirty="0">
                <a:solidFill>
                  <a:schemeClr val="bg1"/>
                </a:solidFill>
                <a:latin typeface="Times New Roman" panose="02020603050405020304" pitchFamily="18" charset="0"/>
                <a:cs typeface="Times New Roman" panose="02020603050405020304" pitchFamily="18" charset="0"/>
              </a:rPr>
              <a:t> </a:t>
            </a:r>
            <a:r>
              <a:rPr lang="en-US" altLang="zh-CN" sz="1200" spc="600" dirty="0">
                <a:solidFill>
                  <a:schemeClr val="bg1"/>
                </a:solidFill>
                <a:latin typeface="Times New Roman" panose="02020603050405020304" pitchFamily="18" charset="0"/>
                <a:cs typeface="Times New Roman" panose="02020603050405020304" pitchFamily="18" charset="0"/>
              </a:rPr>
              <a:t>| Charitable Trust</a:t>
            </a:r>
            <a:r>
              <a:rPr lang="en-US" altLang="zh-CN" sz="1200" dirty="0">
                <a:solidFill>
                  <a:schemeClr val="bg1"/>
                </a:solidFill>
                <a:latin typeface="+mn-ea"/>
              </a:rPr>
              <a:t> </a:t>
            </a:r>
            <a:endParaRPr lang="zh-CN" altLang="en-US" sz="1200" dirty="0">
              <a:solidFill>
                <a:schemeClr val="bg1"/>
              </a:solidFill>
              <a:latin typeface="+mn-ea"/>
            </a:endParaRPr>
          </a:p>
        </p:txBody>
      </p:sp>
    </p:spTree>
    <p:extLst>
      <p:ext uri="{BB962C8B-B14F-4D97-AF65-F5344CB8AC3E}">
        <p14:creationId xmlns:p14="http://schemas.microsoft.com/office/powerpoint/2010/main" val="104806546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100">
                <p:cTn id="13" repeatCount="indefinite" fill="hold" display="0">
                  <p:stCondLst>
                    <p:cond delay="indefinite"/>
                  </p:stCondLst>
                  <p:endCondLst>
                    <p:cond evt="onStopAudio" delay="0">
                      <p:tgtEl>
                        <p:sldTgt/>
                      </p:tgtEl>
                    </p:cond>
                  </p:endCondLst>
                </p:cTn>
                <p:tgtEl>
                  <p:spTgt spid="43"/>
                </p:tgtEl>
              </p:cMediaNode>
            </p:audio>
          </p:childTnLst>
        </p:cTn>
      </p:par>
    </p:tnLst>
    <p:bldLst>
      <p:bldP spid="12" grpId="0" animBg="1"/>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18F62EB8-DBDC-415D-89C1-9FBF0DD666A9}"/>
              </a:ext>
            </a:extLst>
          </p:cNvPr>
          <p:cNvSpPr txBox="1">
            <a:spLocks noChangeArrowheads="1"/>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800" b="1" dirty="0">
                <a:solidFill>
                  <a:srgbClr val="A20000"/>
                </a:solidFill>
                <a:latin typeface="Times New Roman" panose="02020603050405020304" pitchFamily="18" charset="0"/>
              </a:rPr>
              <a:t>Definition of Charitable Collections</a:t>
            </a:r>
            <a:r>
              <a:rPr lang="en-US" altLang="zh-CN" sz="2800" b="1" dirty="0">
                <a:solidFill>
                  <a:srgbClr val="A20000"/>
                </a:solidFill>
              </a:rPr>
              <a:t> </a:t>
            </a:r>
          </a:p>
        </p:txBody>
      </p:sp>
      <p:sp>
        <p:nvSpPr>
          <p:cNvPr id="5" name="内容占位符 2">
            <a:extLst>
              <a:ext uri="{FF2B5EF4-FFF2-40B4-BE49-F238E27FC236}">
                <a16:creationId xmlns:a16="http://schemas.microsoft.com/office/drawing/2014/main" id="{9464FA69-681F-4FA2-AC4C-3624CD77669C}"/>
              </a:ext>
            </a:extLst>
          </p:cNvPr>
          <p:cNvSpPr txBox="1">
            <a:spLocks noChangeArrowheads="1"/>
          </p:cNvSpPr>
          <p:nvPr/>
        </p:nvSpPr>
        <p:spPr>
          <a:xfrm>
            <a:off x="323528" y="1059583"/>
            <a:ext cx="8136904" cy="388843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400" b="1" dirty="0">
                <a:latin typeface="Times New Roman" panose="02020603050405020304" pitchFamily="18" charset="0"/>
                <a:ea typeface="楷体" charset="-122"/>
                <a:sym typeface="SimSun" panose="02010600030101010101" pitchFamily="2" charset="-122"/>
              </a:rPr>
              <a:t>charitable collections (</a:t>
            </a:r>
            <a:r>
              <a:rPr lang="zh-CN" altLang="en-US" sz="2400" b="1" dirty="0">
                <a:latin typeface="Times New Roman" panose="02020603050405020304" pitchFamily="18" charset="0"/>
                <a:ea typeface="楷体" charset="-122"/>
                <a:sym typeface="SimSun" panose="02010600030101010101" pitchFamily="2" charset="-122"/>
              </a:rPr>
              <a:t>慈善募捐</a:t>
            </a:r>
            <a:r>
              <a:rPr lang="en-US" altLang="zh-CN" sz="2400" b="1" dirty="0">
                <a:latin typeface="Times New Roman" panose="02020603050405020304" pitchFamily="18" charset="0"/>
                <a:ea typeface="楷体" charset="-122"/>
                <a:sym typeface="SimSun" panose="02010600030101010101" pitchFamily="2" charset="-122"/>
              </a:rPr>
              <a:t>)</a:t>
            </a:r>
            <a:r>
              <a:rPr lang="en-US" altLang="zh-CN" sz="2400" dirty="0">
                <a:latin typeface="Times New Roman" panose="02020603050405020304" pitchFamily="18" charset="0"/>
                <a:ea typeface="楷体" charset="-122"/>
                <a:sym typeface="SimSun" panose="02010600030101010101" pitchFamily="2" charset="-122"/>
              </a:rPr>
              <a:t>: activities carried out by charities to collect property on the basis of a charitable purpose.--Charity Law 2016, s 21</a:t>
            </a:r>
          </a:p>
          <a:p>
            <a:r>
              <a:rPr lang="en-US" altLang="zh-CN" sz="2400" dirty="0">
                <a:latin typeface="Times New Roman" panose="02020603050405020304" pitchFamily="18" charset="0"/>
                <a:ea typeface="楷体" charset="-122"/>
                <a:sym typeface="SimSun" panose="02010600030101010101" pitchFamily="2" charset="-122"/>
              </a:rPr>
              <a:t>non-charitable 'collections' are not regulated by Charity Law 2016:</a:t>
            </a:r>
          </a:p>
          <a:p>
            <a:r>
              <a:rPr lang="en-US" altLang="zh-CN" sz="2400" dirty="0">
                <a:latin typeface="Times New Roman" panose="02020603050405020304" pitchFamily="18" charset="0"/>
                <a:ea typeface="楷体" charset="-122"/>
                <a:sym typeface="SimSun" panose="02010600030101010101" pitchFamily="2" charset="-122"/>
              </a:rPr>
              <a:t>non-charitable 'collections' are even not allowed to use the term 'collections' in practice</a:t>
            </a:r>
          </a:p>
          <a:p>
            <a:r>
              <a:rPr lang="en-US" altLang="zh-CN" sz="2400" dirty="0">
                <a:latin typeface="Times New Roman" panose="02020603050405020304" pitchFamily="18" charset="0"/>
                <a:ea typeface="楷体" charset="-122"/>
                <a:sym typeface="SimSun" panose="02010600030101010101" pitchFamily="2" charset="-122"/>
              </a:rPr>
              <a:t>‘individual self-help’(</a:t>
            </a:r>
            <a:r>
              <a:rPr lang="en-US" altLang="zh-CN" sz="2400" dirty="0" err="1">
                <a:latin typeface="Times New Roman" panose="02020603050405020304" pitchFamily="18" charset="0"/>
                <a:ea typeface="楷体" charset="-122"/>
                <a:sym typeface="SimSun" panose="02010600030101010101" pitchFamily="2" charset="-122"/>
              </a:rPr>
              <a:t>个人自救</a:t>
            </a:r>
            <a:r>
              <a:rPr lang="en-US" altLang="zh-CN" sz="2400" dirty="0">
                <a:latin typeface="Times New Roman" panose="02020603050405020304" pitchFamily="18" charset="0"/>
                <a:ea typeface="楷体" charset="-122"/>
                <a:sym typeface="SimSun" panose="02010600030101010101" pitchFamily="2" charset="-122"/>
              </a:rPr>
              <a:t>)/ ‘a person asks others to help himself/herself or his or her family members’(</a:t>
            </a:r>
            <a:r>
              <a:rPr lang="zh-CN" altLang="en-US" sz="2400" dirty="0">
                <a:latin typeface="Times New Roman" panose="02020603050405020304" pitchFamily="18" charset="0"/>
                <a:ea typeface="楷体" charset="-122"/>
                <a:sym typeface="SimSun" panose="02010600030101010101" pitchFamily="2" charset="-122"/>
              </a:rPr>
              <a:t>个人求助</a:t>
            </a:r>
            <a:r>
              <a:rPr lang="en-US" altLang="zh-CN" sz="2400" dirty="0">
                <a:latin typeface="Times New Roman" panose="02020603050405020304" pitchFamily="18" charset="0"/>
                <a:ea typeface="楷体" charset="-122"/>
                <a:sym typeface="SimSun" panose="02010600030101010101" pitchFamily="2" charset="-122"/>
              </a:rPr>
              <a:t>)</a:t>
            </a:r>
          </a:p>
          <a:p>
            <a:endParaRPr lang="zh-CN" altLang="en-US" dirty="0">
              <a:latin typeface="楷体" charset="-122"/>
              <a:ea typeface="楷体" charset="-122"/>
              <a:sym typeface="SimSun" panose="02010600030101010101" pitchFamily="2" charset="-122"/>
            </a:endParaRPr>
          </a:p>
          <a:p>
            <a:endParaRPr lang="zh-CN" altLang="en-US" dirty="0"/>
          </a:p>
        </p:txBody>
      </p:sp>
    </p:spTree>
    <p:extLst>
      <p:ext uri="{BB962C8B-B14F-4D97-AF65-F5344CB8AC3E}">
        <p14:creationId xmlns:p14="http://schemas.microsoft.com/office/powerpoint/2010/main" val="3864433390"/>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8662C1-F979-497F-8D6D-DF6AFAC3C3CA}"/>
              </a:ext>
            </a:extLst>
          </p:cNvPr>
          <p:cNvSpPr txBox="1">
            <a:spLocks noChangeArrowheads="1"/>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800" b="1" dirty="0">
                <a:solidFill>
                  <a:srgbClr val="A20000"/>
                </a:solidFill>
                <a:latin typeface="Times New Roman" panose="02020603050405020304" pitchFamily="18" charset="0"/>
              </a:rPr>
              <a:t>Types of Charitable Collections</a:t>
            </a:r>
          </a:p>
        </p:txBody>
      </p:sp>
      <p:sp>
        <p:nvSpPr>
          <p:cNvPr id="4" name="内容占位符 2">
            <a:extLst>
              <a:ext uri="{FF2B5EF4-FFF2-40B4-BE49-F238E27FC236}">
                <a16:creationId xmlns:a16="http://schemas.microsoft.com/office/drawing/2014/main" id="{D127381D-158A-4F85-85BC-BB767679738F}"/>
              </a:ext>
            </a:extLst>
          </p:cNvPr>
          <p:cNvSpPr txBox="1">
            <a:spLocks noChangeArrowheads="1"/>
          </p:cNvSpPr>
          <p:nvPr/>
        </p:nvSpPr>
        <p:spPr bwMode="auto">
          <a:xfrm>
            <a:off x="457200" y="1111052"/>
            <a:ext cx="8229600" cy="406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SimSun" panose="02010600030101010101" pitchFamily="2" charset="-122"/>
                <a:cs typeface="+mn-cs"/>
              </a:defRPr>
            </a:lvl1pPr>
            <a:lvl2pPr marL="742950" lvl="1" indent="-285750" algn="l" rtl="0" fontAlgn="base">
              <a:spcBef>
                <a:spcPct val="20000"/>
              </a:spcBef>
              <a:spcAft>
                <a:spcPct val="0"/>
              </a:spcAft>
              <a:buChar char="–"/>
              <a:defRPr sz="2800" kern="1200">
                <a:solidFill>
                  <a:schemeClr val="tx1"/>
                </a:solidFill>
                <a:latin typeface="+mn-lt"/>
                <a:ea typeface="SimSun" panose="02010600030101010101" pitchFamily="2" charset="-122"/>
                <a:cs typeface="+mn-cs"/>
              </a:defRPr>
            </a:lvl2pPr>
            <a:lvl3pPr marL="1143000" lvl="2" indent="-228600" algn="l" rtl="0" fontAlgn="base">
              <a:spcBef>
                <a:spcPct val="20000"/>
              </a:spcBef>
              <a:spcAft>
                <a:spcPct val="0"/>
              </a:spcAft>
              <a:buChar char="•"/>
              <a:defRPr sz="2400" kern="1200">
                <a:solidFill>
                  <a:schemeClr val="tx1"/>
                </a:solidFill>
                <a:latin typeface="+mn-lt"/>
                <a:ea typeface="SimSun" panose="02010600030101010101" pitchFamily="2" charset="-122"/>
                <a:cs typeface="+mn-cs"/>
              </a:defRPr>
            </a:lvl3pPr>
            <a:lvl4pPr marL="1600200" lvl="3" indent="-228600" algn="l" rtl="0" fontAlgn="base">
              <a:spcBef>
                <a:spcPct val="20000"/>
              </a:spcBef>
              <a:spcAft>
                <a:spcPct val="0"/>
              </a:spcAft>
              <a:buChar char="–"/>
              <a:defRPr sz="2000" kern="1200">
                <a:solidFill>
                  <a:schemeClr val="tx1"/>
                </a:solidFill>
                <a:latin typeface="+mn-lt"/>
                <a:ea typeface="SimSun" panose="02010600030101010101" pitchFamily="2" charset="-122"/>
                <a:cs typeface="+mn-cs"/>
              </a:defRPr>
            </a:lvl4pPr>
            <a:lvl5pPr marL="2057400" lvl="4" indent="-228600" algn="l" rtl="0" fontAlgn="base">
              <a:spcBef>
                <a:spcPct val="20000"/>
              </a:spcBef>
              <a:spcAft>
                <a:spcPct val="0"/>
              </a:spcAft>
              <a:buChar char="»"/>
              <a:defRPr sz="2000" kern="1200">
                <a:solidFill>
                  <a:schemeClr val="tx1"/>
                </a:solidFill>
                <a:latin typeface="+mn-lt"/>
                <a:ea typeface="SimSun" panose="02010600030101010101" pitchFamily="2" charset="-122"/>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r>
              <a:rPr lang="en-US" altLang="zh-CN" sz="1800" b="1" dirty="0">
                <a:latin typeface="Times New Roman" panose="02020603050405020304" pitchFamily="18" charset="0"/>
                <a:ea typeface="楷体" charset="-122"/>
              </a:rPr>
              <a:t>public collections (</a:t>
            </a:r>
            <a:r>
              <a:rPr lang="zh-CN" altLang="en-US" sz="1800" b="1" dirty="0">
                <a:latin typeface="Times New Roman" panose="02020603050405020304" pitchFamily="18" charset="0"/>
                <a:ea typeface="楷体" charset="-122"/>
              </a:rPr>
              <a:t>公开募捐</a:t>
            </a:r>
            <a:r>
              <a:rPr lang="en-US" altLang="zh-CN" sz="1800" b="1" dirty="0">
                <a:latin typeface="Times New Roman" panose="02020603050405020304" pitchFamily="18" charset="0"/>
                <a:ea typeface="楷体" charset="-122"/>
              </a:rPr>
              <a:t>):</a:t>
            </a:r>
            <a:endParaRPr lang="en-US" altLang="zh-CN" sz="1800" dirty="0">
              <a:latin typeface="Times New Roman" panose="02020603050405020304" pitchFamily="18" charset="0"/>
              <a:ea typeface="楷体" charset="-122"/>
            </a:endParaRPr>
          </a:p>
          <a:p>
            <a:r>
              <a:rPr lang="en-US" altLang="zh-CN" sz="1800" dirty="0" err="1">
                <a:latin typeface="Times New Roman" panose="02020603050405020304" pitchFamily="18" charset="0"/>
                <a:ea typeface="楷体" charset="-122"/>
              </a:rPr>
              <a:t>eg</a:t>
            </a:r>
            <a:r>
              <a:rPr lang="en-US" altLang="zh-CN" sz="1800" dirty="0">
                <a:latin typeface="Times New Roman" panose="02020603050405020304" pitchFamily="18" charset="0"/>
                <a:ea typeface="楷体" charset="-122"/>
              </a:rPr>
              <a:t>:</a:t>
            </a:r>
            <a:endParaRPr lang="zh-CN" altLang="en-US" sz="1800" dirty="0">
              <a:latin typeface="Times New Roman" panose="02020603050405020304" pitchFamily="18" charset="0"/>
              <a:ea typeface="楷体" charset="-122"/>
            </a:endParaRPr>
          </a:p>
          <a:p>
            <a:r>
              <a:rPr lang="en-US" altLang="zh-CN" sz="1800" dirty="0">
                <a:latin typeface="Times New Roman" panose="02020603050405020304" pitchFamily="18" charset="0"/>
                <a:ea typeface="楷体" charset="-122"/>
              </a:rPr>
              <a:t>setting up donation boxes in public places;</a:t>
            </a:r>
          </a:p>
          <a:p>
            <a:r>
              <a:rPr lang="en-US" altLang="zh-CN" sz="1800" dirty="0">
                <a:latin typeface="Times New Roman" panose="02020603050405020304" pitchFamily="18" charset="0"/>
                <a:ea typeface="楷体" charset="-122"/>
              </a:rPr>
              <a:t>holding charity performances, competitions, bazaars, charity shows, etc.; </a:t>
            </a:r>
          </a:p>
          <a:p>
            <a:r>
              <a:rPr lang="en-US" altLang="zh-CN" sz="1800" dirty="0">
                <a:latin typeface="Times New Roman" panose="02020603050405020304" pitchFamily="18" charset="0"/>
                <a:ea typeface="楷体" charset="-122"/>
              </a:rPr>
              <a:t>publishing collection information through radio, television, newspapers, the Internet, etc.; </a:t>
            </a:r>
          </a:p>
          <a:p>
            <a:r>
              <a:rPr lang="en-US" altLang="zh-CN" sz="1800" dirty="0">
                <a:latin typeface="Times New Roman" panose="02020603050405020304" pitchFamily="18" charset="0"/>
                <a:ea typeface="楷体" charset="-122"/>
              </a:rPr>
              <a:t>and other forms of public collection.</a:t>
            </a:r>
          </a:p>
          <a:p>
            <a:r>
              <a:rPr lang="en-US" altLang="zh-CN" sz="1800" b="1" dirty="0">
                <a:latin typeface="Times New Roman" panose="02020603050405020304" pitchFamily="18" charset="0"/>
                <a:ea typeface="楷体" charset="-122"/>
              </a:rPr>
              <a:t>targeted collections </a:t>
            </a:r>
            <a:r>
              <a:rPr lang="zh-CN" altLang="en-US" sz="1800" b="1" dirty="0">
                <a:latin typeface="Times New Roman" panose="02020603050405020304" pitchFamily="18" charset="0"/>
                <a:ea typeface="楷体" charset="-122"/>
              </a:rPr>
              <a:t>（定向募捐）</a:t>
            </a:r>
            <a:r>
              <a:rPr lang="en-US" altLang="zh-CN" sz="1800" b="1" dirty="0">
                <a:latin typeface="Times New Roman" panose="02020603050405020304" pitchFamily="18" charset="0"/>
                <a:ea typeface="楷体" charset="-122"/>
              </a:rPr>
              <a:t>:</a:t>
            </a:r>
            <a:endParaRPr lang="en-US" altLang="zh-CN" sz="1800" dirty="0">
              <a:latin typeface="Times New Roman" panose="02020603050405020304" pitchFamily="18" charset="0"/>
              <a:ea typeface="楷体" charset="-122"/>
            </a:endParaRPr>
          </a:p>
          <a:p>
            <a:r>
              <a:rPr lang="en-US" altLang="zh-CN" sz="1800" dirty="0">
                <a:latin typeface="Times New Roman" panose="02020603050405020304" pitchFamily="18" charset="0"/>
                <a:ea typeface="楷体" charset="-122"/>
              </a:rPr>
              <a:t>definition: collections in a specified scope, such as among initiators, directors and members.</a:t>
            </a:r>
            <a:endParaRPr lang="zh-CN" altLang="en-US" sz="1800" dirty="0">
              <a:latin typeface="Times New Roman" panose="02020603050405020304" pitchFamily="18" charset="0"/>
            </a:endParaRPr>
          </a:p>
        </p:txBody>
      </p:sp>
    </p:spTree>
    <p:extLst>
      <p:ext uri="{BB962C8B-B14F-4D97-AF65-F5344CB8AC3E}">
        <p14:creationId xmlns:p14="http://schemas.microsoft.com/office/powerpoint/2010/main" val="127305163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1210F8-A48F-4D4F-A3DF-E8BF52DA2D09}"/>
              </a:ext>
            </a:extLst>
          </p:cNvPr>
          <p:cNvSpPr txBox="1">
            <a:spLocks noChangeArrowheads="1"/>
          </p:cNvSpPr>
          <p:nvPr/>
        </p:nvSpPr>
        <p:spPr>
          <a:xfrm>
            <a:off x="251520" y="12347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800" b="1" dirty="0">
                <a:solidFill>
                  <a:srgbClr val="A20000"/>
                </a:solidFill>
                <a:latin typeface="Times New Roman" panose="02020603050405020304" pitchFamily="18" charset="0"/>
              </a:rPr>
              <a:t>Strict Regulation of Public (Charitable)  Collections</a:t>
            </a:r>
          </a:p>
        </p:txBody>
      </p:sp>
      <p:sp>
        <p:nvSpPr>
          <p:cNvPr id="3" name="内容占位符 2">
            <a:extLst>
              <a:ext uri="{FF2B5EF4-FFF2-40B4-BE49-F238E27FC236}">
                <a16:creationId xmlns:a16="http://schemas.microsoft.com/office/drawing/2014/main" id="{84E2A25F-DABA-47C5-833E-ED6EA16A2A11}"/>
              </a:ext>
            </a:extLst>
          </p:cNvPr>
          <p:cNvSpPr txBox="1">
            <a:spLocks noChangeArrowheads="1"/>
          </p:cNvSpPr>
          <p:nvPr/>
        </p:nvSpPr>
        <p:spPr bwMode="auto">
          <a:xfrm>
            <a:off x="457200" y="113159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SimSun" panose="02010600030101010101" pitchFamily="2" charset="-122"/>
                <a:cs typeface="+mn-cs"/>
              </a:defRPr>
            </a:lvl1pPr>
            <a:lvl2pPr marL="742950" lvl="1" indent="-285750" algn="l" rtl="0" fontAlgn="base">
              <a:spcBef>
                <a:spcPct val="20000"/>
              </a:spcBef>
              <a:spcAft>
                <a:spcPct val="0"/>
              </a:spcAft>
              <a:buChar char="–"/>
              <a:defRPr sz="2800" kern="1200">
                <a:solidFill>
                  <a:schemeClr val="tx1"/>
                </a:solidFill>
                <a:latin typeface="+mn-lt"/>
                <a:ea typeface="SimSun" panose="02010600030101010101" pitchFamily="2" charset="-122"/>
                <a:cs typeface="+mn-cs"/>
              </a:defRPr>
            </a:lvl2pPr>
            <a:lvl3pPr marL="1143000" lvl="2" indent="-228600" algn="l" rtl="0" fontAlgn="base">
              <a:spcBef>
                <a:spcPct val="20000"/>
              </a:spcBef>
              <a:spcAft>
                <a:spcPct val="0"/>
              </a:spcAft>
              <a:buChar char="•"/>
              <a:defRPr sz="2400" kern="1200">
                <a:solidFill>
                  <a:schemeClr val="tx1"/>
                </a:solidFill>
                <a:latin typeface="+mn-lt"/>
                <a:ea typeface="SimSun" panose="02010600030101010101" pitchFamily="2" charset="-122"/>
                <a:cs typeface="+mn-cs"/>
              </a:defRPr>
            </a:lvl3pPr>
            <a:lvl4pPr marL="1600200" lvl="3" indent="-228600" algn="l" rtl="0" fontAlgn="base">
              <a:spcBef>
                <a:spcPct val="20000"/>
              </a:spcBef>
              <a:spcAft>
                <a:spcPct val="0"/>
              </a:spcAft>
              <a:buChar char="–"/>
              <a:defRPr sz="2000" kern="1200">
                <a:solidFill>
                  <a:schemeClr val="tx1"/>
                </a:solidFill>
                <a:latin typeface="+mn-lt"/>
                <a:ea typeface="SimSun" panose="02010600030101010101" pitchFamily="2" charset="-122"/>
                <a:cs typeface="+mn-cs"/>
              </a:defRPr>
            </a:lvl4pPr>
            <a:lvl5pPr marL="2057400" lvl="4" indent="-228600" algn="l" rtl="0" fontAlgn="base">
              <a:spcBef>
                <a:spcPct val="20000"/>
              </a:spcBef>
              <a:spcAft>
                <a:spcPct val="0"/>
              </a:spcAft>
              <a:buChar char="»"/>
              <a:defRPr sz="2000" kern="1200">
                <a:solidFill>
                  <a:schemeClr val="tx1"/>
                </a:solidFill>
                <a:latin typeface="+mn-lt"/>
                <a:ea typeface="SimSun" panose="02010600030101010101" pitchFamily="2" charset="-122"/>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r>
              <a:rPr lang="en-US" altLang="zh-CN" sz="2000" dirty="0">
                <a:latin typeface="Times New Roman" panose="02020603050405020304" pitchFamily="18" charset="0"/>
              </a:rPr>
              <a:t>public collection certificate (</a:t>
            </a:r>
            <a:r>
              <a:rPr lang="zh-CN" altLang="en-US" sz="2000" dirty="0">
                <a:latin typeface="Times New Roman" panose="02020603050405020304" pitchFamily="18" charset="0"/>
              </a:rPr>
              <a:t>公开募捐资格</a:t>
            </a:r>
            <a:r>
              <a:rPr lang="en-US" altLang="zh-CN" sz="2000" dirty="0">
                <a:latin typeface="Times New Roman" panose="02020603050405020304" pitchFamily="18" charset="0"/>
              </a:rPr>
              <a:t>)</a:t>
            </a:r>
          </a:p>
          <a:p>
            <a:r>
              <a:rPr lang="en-US" altLang="zh-CN" sz="2000" dirty="0">
                <a:latin typeface="Times New Roman" panose="02020603050405020304" pitchFamily="18" charset="0"/>
              </a:rPr>
              <a:t>public collections on the Internet (</a:t>
            </a:r>
            <a:r>
              <a:rPr lang="zh-CN" altLang="en-US" sz="2000" dirty="0">
                <a:latin typeface="Times New Roman" panose="02020603050405020304" pitchFamily="18" charset="0"/>
              </a:rPr>
              <a:t>互联网公开募捐</a:t>
            </a:r>
            <a:r>
              <a:rPr lang="en-US" altLang="zh-CN" sz="2000" dirty="0">
                <a:latin typeface="Times New Roman" panose="02020603050405020304" pitchFamily="18" charset="0"/>
              </a:rPr>
              <a:t>)</a:t>
            </a:r>
          </a:p>
          <a:p>
            <a:r>
              <a:rPr lang="en-US" altLang="zh-CN" sz="2000" dirty="0">
                <a:latin typeface="Times New Roman" panose="02020603050405020304" pitchFamily="18" charset="0"/>
              </a:rPr>
              <a:t>internet collections information platform </a:t>
            </a:r>
            <a:r>
              <a:rPr lang="zh-CN" altLang="en-US" sz="2000" dirty="0">
                <a:latin typeface="Times New Roman" panose="02020603050405020304" pitchFamily="18" charset="0"/>
              </a:rPr>
              <a:t>（互联网募捐信息平台）</a:t>
            </a:r>
          </a:p>
          <a:p>
            <a:r>
              <a:rPr lang="en-US" altLang="zh-CN" sz="2000" dirty="0" err="1">
                <a:latin typeface="Times New Roman" panose="02020603050405020304" pitchFamily="18" charset="0"/>
              </a:rPr>
              <a:t>eg</a:t>
            </a:r>
            <a:r>
              <a:rPr lang="zh-CN" altLang="en-US" sz="2000" dirty="0">
                <a:latin typeface="Times New Roman" panose="02020603050405020304" pitchFamily="18" charset="0"/>
              </a:rPr>
              <a:t>：Tencent </a:t>
            </a:r>
            <a:r>
              <a:rPr lang="en-US" altLang="zh-CN" sz="2000" dirty="0">
                <a:latin typeface="Times New Roman" panose="02020603050405020304" pitchFamily="18" charset="0"/>
              </a:rPr>
              <a:t>charity</a:t>
            </a:r>
            <a:r>
              <a:rPr lang="zh-CN" altLang="en-US" sz="2000" dirty="0">
                <a:latin typeface="Times New Roman" panose="02020603050405020304" pitchFamily="18" charset="0"/>
              </a:rPr>
              <a:t> network fundraising platform，Taobao </a:t>
            </a:r>
            <a:r>
              <a:rPr lang="en-US" altLang="zh-CN" sz="2000" dirty="0">
                <a:latin typeface="Times New Roman" panose="02020603050405020304" pitchFamily="18" charset="0"/>
              </a:rPr>
              <a:t>charity</a:t>
            </a:r>
            <a:r>
              <a:rPr lang="zh-CN" altLang="en-US" sz="2000" dirty="0">
                <a:latin typeface="Times New Roman" panose="02020603050405020304" pitchFamily="18" charset="0"/>
              </a:rPr>
              <a:t> platform</a:t>
            </a:r>
          </a:p>
          <a:p>
            <a:r>
              <a:rPr lang="en-US" altLang="zh-CN" sz="2000" dirty="0">
                <a:latin typeface="Times New Roman" panose="02020603050405020304" pitchFamily="18" charset="0"/>
              </a:rPr>
              <a:t>collection schemes </a:t>
            </a:r>
            <a:r>
              <a:rPr lang="zh-CN" altLang="en-US" sz="2000" dirty="0">
                <a:latin typeface="Times New Roman" panose="02020603050405020304" pitchFamily="18" charset="0"/>
              </a:rPr>
              <a:t>（募捐方案）</a:t>
            </a:r>
            <a:r>
              <a:rPr lang="en-US" altLang="zh-CN" sz="2000" dirty="0">
                <a:latin typeface="Times New Roman" panose="02020603050405020304" pitchFamily="18" charset="0"/>
              </a:rPr>
              <a:t>and their  filing (</a:t>
            </a:r>
            <a:r>
              <a:rPr lang="zh-CN" altLang="en-US" sz="2000" dirty="0">
                <a:latin typeface="Times New Roman" panose="02020603050405020304" pitchFamily="18" charset="0"/>
              </a:rPr>
              <a:t>备案</a:t>
            </a:r>
            <a:r>
              <a:rPr lang="en-US" altLang="zh-CN" sz="2000" dirty="0">
                <a:latin typeface="Times New Roman" panose="02020603050405020304" pitchFamily="18" charset="0"/>
              </a:rPr>
              <a:t>)</a:t>
            </a:r>
          </a:p>
          <a:p>
            <a:r>
              <a:rPr lang="en-US" altLang="zh-CN" sz="2000" dirty="0">
                <a:latin typeface="Times New Roman" panose="02020603050405020304" pitchFamily="18" charset="0"/>
              </a:rPr>
              <a:t>disclosure of information </a:t>
            </a:r>
            <a:r>
              <a:rPr lang="zh-CN" altLang="en-US" sz="2000" dirty="0">
                <a:latin typeface="Times New Roman" panose="02020603050405020304" pitchFamily="18" charset="0"/>
              </a:rPr>
              <a:t>（信息公开）</a:t>
            </a:r>
          </a:p>
          <a:p>
            <a:r>
              <a:rPr lang="en-US" altLang="zh-CN" sz="2000" dirty="0">
                <a:latin typeface="Times New Roman" panose="02020603050405020304" pitchFamily="18" charset="0"/>
              </a:rPr>
              <a:t>cooperative collection </a:t>
            </a:r>
            <a:r>
              <a:rPr lang="zh-CN" altLang="en-US" sz="2000" dirty="0">
                <a:latin typeface="Times New Roman" panose="02020603050405020304" pitchFamily="18" charset="0"/>
              </a:rPr>
              <a:t>（合作募捐）</a:t>
            </a:r>
          </a:p>
          <a:p>
            <a:r>
              <a:rPr lang="en-US" altLang="zh-CN" sz="2000" dirty="0">
                <a:latin typeface="Times New Roman" panose="02020603050405020304" pitchFamily="18" charset="0"/>
              </a:rPr>
              <a:t>verification duty </a:t>
            </a:r>
            <a:r>
              <a:rPr lang="zh-CN" altLang="en-US" sz="2000" dirty="0">
                <a:latin typeface="Times New Roman" panose="02020603050405020304" pitchFamily="18" charset="0"/>
              </a:rPr>
              <a:t>（验证义务）</a:t>
            </a:r>
            <a:endParaRPr lang="en-US" altLang="zh-CN" sz="2000" dirty="0">
              <a:latin typeface="Times New Roman" panose="02020603050405020304" pitchFamily="18" charset="0"/>
            </a:endParaRPr>
          </a:p>
          <a:p>
            <a:endParaRPr lang="en-US" altLang="zh-CN" sz="2400" dirty="0">
              <a:latin typeface="Times New Roman" panose="02020603050405020304" pitchFamily="18" charset="0"/>
            </a:endParaRPr>
          </a:p>
        </p:txBody>
      </p:sp>
    </p:spTree>
    <p:extLst>
      <p:ext uri="{BB962C8B-B14F-4D97-AF65-F5344CB8AC3E}">
        <p14:creationId xmlns:p14="http://schemas.microsoft.com/office/powerpoint/2010/main" val="216715933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D2363C-D9DC-4C61-9741-DE465FCA9407}"/>
              </a:ext>
            </a:extLst>
          </p:cNvPr>
          <p:cNvSpPr txBox="1">
            <a:spLocks noChangeArrowheads="1"/>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800" b="1" dirty="0">
                <a:solidFill>
                  <a:srgbClr val="A20000"/>
                </a:solidFill>
                <a:latin typeface="Times New Roman" panose="02020603050405020304" pitchFamily="18" charset="0"/>
              </a:rPr>
              <a:t>Problems</a:t>
            </a:r>
            <a:endParaRPr lang="zh-CN" altLang="en-US" sz="2800" b="1" dirty="0">
              <a:solidFill>
                <a:srgbClr val="A20000"/>
              </a:solidFill>
              <a:latin typeface="Times New Roman" panose="02020603050405020304" pitchFamily="18" charset="0"/>
            </a:endParaRPr>
          </a:p>
        </p:txBody>
      </p:sp>
      <p:sp>
        <p:nvSpPr>
          <p:cNvPr id="3" name="内容占位符 2">
            <a:extLst>
              <a:ext uri="{FF2B5EF4-FFF2-40B4-BE49-F238E27FC236}">
                <a16:creationId xmlns:a16="http://schemas.microsoft.com/office/drawing/2014/main" id="{CE88DA7B-D3DF-414A-802A-1B109D511E77}"/>
              </a:ext>
            </a:extLst>
          </p:cNvPr>
          <p:cNvSpPr txBox="1">
            <a:spLocks noChangeArrowheads="1"/>
          </p:cNvSpPr>
          <p:nvPr/>
        </p:nvSpPr>
        <p:spPr bwMode="auto">
          <a:xfrm>
            <a:off x="251520" y="1131591"/>
            <a:ext cx="8229600" cy="373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SimSun" panose="02010600030101010101" pitchFamily="2" charset="-122"/>
                <a:cs typeface="+mn-cs"/>
              </a:defRPr>
            </a:lvl1pPr>
            <a:lvl2pPr marL="742950" lvl="1" indent="-285750" algn="l" rtl="0" fontAlgn="base">
              <a:spcBef>
                <a:spcPct val="20000"/>
              </a:spcBef>
              <a:spcAft>
                <a:spcPct val="0"/>
              </a:spcAft>
              <a:buChar char="–"/>
              <a:defRPr sz="2800" kern="1200">
                <a:solidFill>
                  <a:schemeClr val="tx1"/>
                </a:solidFill>
                <a:latin typeface="+mn-lt"/>
                <a:ea typeface="SimSun" panose="02010600030101010101" pitchFamily="2" charset="-122"/>
                <a:cs typeface="+mn-cs"/>
              </a:defRPr>
            </a:lvl2pPr>
            <a:lvl3pPr marL="1143000" lvl="2" indent="-228600" algn="l" rtl="0" fontAlgn="base">
              <a:spcBef>
                <a:spcPct val="20000"/>
              </a:spcBef>
              <a:spcAft>
                <a:spcPct val="0"/>
              </a:spcAft>
              <a:buChar char="•"/>
              <a:defRPr sz="2400" kern="1200">
                <a:solidFill>
                  <a:schemeClr val="tx1"/>
                </a:solidFill>
                <a:latin typeface="+mn-lt"/>
                <a:ea typeface="SimSun" panose="02010600030101010101" pitchFamily="2" charset="-122"/>
                <a:cs typeface="+mn-cs"/>
              </a:defRPr>
            </a:lvl3pPr>
            <a:lvl4pPr marL="1600200" lvl="3" indent="-228600" algn="l" rtl="0" fontAlgn="base">
              <a:spcBef>
                <a:spcPct val="20000"/>
              </a:spcBef>
              <a:spcAft>
                <a:spcPct val="0"/>
              </a:spcAft>
              <a:buChar char="–"/>
              <a:defRPr sz="2000" kern="1200">
                <a:solidFill>
                  <a:schemeClr val="tx1"/>
                </a:solidFill>
                <a:latin typeface="+mn-lt"/>
                <a:ea typeface="SimSun" panose="02010600030101010101" pitchFamily="2" charset="-122"/>
                <a:cs typeface="+mn-cs"/>
              </a:defRPr>
            </a:lvl4pPr>
            <a:lvl5pPr marL="2057400" lvl="4" indent="-228600" algn="l" rtl="0" fontAlgn="base">
              <a:spcBef>
                <a:spcPct val="20000"/>
              </a:spcBef>
              <a:spcAft>
                <a:spcPct val="0"/>
              </a:spcAft>
              <a:buChar char="»"/>
              <a:defRPr sz="2000" kern="1200">
                <a:solidFill>
                  <a:schemeClr val="tx1"/>
                </a:solidFill>
                <a:latin typeface="+mn-lt"/>
                <a:ea typeface="SimSun" panose="02010600030101010101" pitchFamily="2" charset="-122"/>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r>
              <a:rPr lang="en-US" altLang="zh-CN" sz="1800" dirty="0">
                <a:latin typeface="Times New Roman" panose="02020603050405020304" pitchFamily="18" charset="0"/>
              </a:rPr>
              <a:t>non-charitable collections are not sufficiently regulated.</a:t>
            </a:r>
          </a:p>
          <a:p>
            <a:r>
              <a:rPr lang="en-US" altLang="zh-CN" sz="1800" dirty="0">
                <a:latin typeface="Times New Roman" panose="02020603050405020304" pitchFamily="18" charset="0"/>
              </a:rPr>
              <a:t>(background: a range of huge crowdfunding platform focusing on relieving individuals are emerging recently).</a:t>
            </a:r>
          </a:p>
          <a:p>
            <a:r>
              <a:rPr lang="en-US" altLang="zh-CN" sz="1800" dirty="0">
                <a:latin typeface="Times New Roman" panose="02020603050405020304" pitchFamily="18" charset="0"/>
              </a:rPr>
              <a:t>(</a:t>
            </a:r>
            <a:r>
              <a:rPr lang="en-US" altLang="zh-CN" sz="1800" dirty="0" err="1">
                <a:latin typeface="Times New Roman" panose="02020603050405020304" pitchFamily="18" charset="0"/>
              </a:rPr>
              <a:t>eg</a:t>
            </a:r>
            <a:r>
              <a:rPr lang="en-US" altLang="zh-CN" sz="1800" dirty="0">
                <a:latin typeface="Times New Roman" panose="02020603050405020304" pitchFamily="18" charset="0"/>
              </a:rPr>
              <a:t>: by publishing information in the largest disease relief crowdfunding platform, the family members of an actor working in a famous performing company asked the public to donate money so as to relieve this actor. However, it is finally found that the actor was very rich and did not need the help from the public.)</a:t>
            </a:r>
          </a:p>
          <a:p>
            <a:r>
              <a:rPr lang="en-US" altLang="zh-CN" sz="1800" dirty="0">
                <a:latin typeface="Times New Roman" panose="02020603050405020304" pitchFamily="18" charset="0"/>
              </a:rPr>
              <a:t>the regulation of charitable collections, especially public charitable </a:t>
            </a:r>
            <a:r>
              <a:rPr lang="en-US" altLang="zh-CN" sz="1800" dirty="0" err="1">
                <a:latin typeface="Times New Roman" panose="02020603050405020304" pitchFamily="18" charset="0"/>
              </a:rPr>
              <a:t>collectons</a:t>
            </a:r>
            <a:r>
              <a:rPr lang="en-US" altLang="zh-CN" sz="1800" dirty="0">
                <a:latin typeface="Times New Roman" panose="02020603050405020304" pitchFamily="18" charset="0"/>
              </a:rPr>
              <a:t>, is too strict.</a:t>
            </a:r>
          </a:p>
          <a:p>
            <a:r>
              <a:rPr lang="en-US" altLang="zh-CN" sz="1800" dirty="0">
                <a:latin typeface="Times New Roman" panose="02020603050405020304" pitchFamily="18" charset="0"/>
              </a:rPr>
              <a:t>there is a lack of unified regulatory mechanism facilitating the cooperation between the internet collection and the traditional collection carried out by charities.</a:t>
            </a:r>
          </a:p>
        </p:txBody>
      </p:sp>
    </p:spTree>
    <p:extLst>
      <p:ext uri="{BB962C8B-B14F-4D97-AF65-F5344CB8AC3E}">
        <p14:creationId xmlns:p14="http://schemas.microsoft.com/office/powerpoint/2010/main" val="375919083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52C18-891B-41CC-8627-EDBFFAC11AAB}"/>
              </a:ext>
            </a:extLst>
          </p:cNvPr>
          <p:cNvSpPr txBox="1">
            <a:spLocks noChangeArrowheads="1"/>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800" b="1" dirty="0">
                <a:solidFill>
                  <a:srgbClr val="A20000"/>
                </a:solidFill>
                <a:latin typeface="Times New Roman" panose="02020603050405020304" pitchFamily="18" charset="0"/>
              </a:rPr>
              <a:t>Reform</a:t>
            </a:r>
          </a:p>
        </p:txBody>
      </p:sp>
      <p:sp>
        <p:nvSpPr>
          <p:cNvPr id="3" name="内容占位符 2">
            <a:extLst>
              <a:ext uri="{FF2B5EF4-FFF2-40B4-BE49-F238E27FC236}">
                <a16:creationId xmlns:a16="http://schemas.microsoft.com/office/drawing/2014/main" id="{3B682E74-3C3B-43D3-A729-4C3C76B3AA17}"/>
              </a:ext>
            </a:extLst>
          </p:cNvPr>
          <p:cNvSpPr txBox="1">
            <a:spLocks noChangeArrowheads="1"/>
          </p:cNvSpPr>
          <p:nvPr/>
        </p:nvSpPr>
        <p:spPr>
          <a:xfrm>
            <a:off x="437406" y="1387426"/>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000" dirty="0">
                <a:latin typeface="Times New Roman" panose="02020603050405020304" pitchFamily="18" charset="0"/>
              </a:rPr>
              <a:t>enact a unified collections law governing both charitable collections and non-charitable collections</a:t>
            </a:r>
          </a:p>
          <a:p>
            <a:r>
              <a:rPr lang="en-US" altLang="zh-CN" sz="2000" dirty="0">
                <a:latin typeface="Times New Roman" panose="02020603050405020304" pitchFamily="18" charset="0"/>
              </a:rPr>
              <a:t>relax the regulation of public charitable collections, such as reducing the conditions and requirements relating to the public collections certificate, and extending the number of internet collections information platforms</a:t>
            </a:r>
          </a:p>
          <a:p>
            <a:r>
              <a:rPr lang="en-US" altLang="zh-CN" sz="2000" dirty="0">
                <a:latin typeface="Times New Roman" panose="02020603050405020304" pitchFamily="18" charset="0"/>
              </a:rPr>
              <a:t>strengthen the cooperative regulatory mechanisms governing internet collections and traditional collections to promote the innovative development of collections in China</a:t>
            </a:r>
          </a:p>
        </p:txBody>
      </p:sp>
    </p:spTree>
    <p:extLst>
      <p:ext uri="{BB962C8B-B14F-4D97-AF65-F5344CB8AC3E}">
        <p14:creationId xmlns:p14="http://schemas.microsoft.com/office/powerpoint/2010/main" val="132944630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572CC9C3-5C9A-473D-907E-C19ADCE433EA}"/>
              </a:ext>
            </a:extLst>
          </p:cNvPr>
          <p:cNvGrpSpPr/>
          <p:nvPr/>
        </p:nvGrpSpPr>
        <p:grpSpPr>
          <a:xfrm>
            <a:off x="1595959" y="915566"/>
            <a:ext cx="6450433" cy="2728913"/>
            <a:chOff x="2114549" y="1809750"/>
            <a:chExt cx="8600576" cy="3638550"/>
          </a:xfrm>
        </p:grpSpPr>
        <p:sp>
          <p:nvSpPr>
            <p:cNvPr id="8" name="矩形 7">
              <a:extLst>
                <a:ext uri="{FF2B5EF4-FFF2-40B4-BE49-F238E27FC236}">
                  <a16:creationId xmlns:a16="http://schemas.microsoft.com/office/drawing/2014/main" id="{C29482DF-4B0B-4EEF-AB4E-98C39B81E486}"/>
                </a:ext>
              </a:extLst>
            </p:cNvPr>
            <p:cNvSpPr/>
            <p:nvPr/>
          </p:nvSpPr>
          <p:spPr>
            <a:xfrm>
              <a:off x="2305051" y="1809750"/>
              <a:ext cx="2095500" cy="3638550"/>
            </a:xfrm>
            <a:prstGeom prst="rect">
              <a:avLst/>
            </a:prstGeom>
            <a:noFill/>
            <a:ln w="38100">
              <a:solidFill>
                <a:srgbClr val="A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9" name="文本框 8">
              <a:extLst>
                <a:ext uri="{FF2B5EF4-FFF2-40B4-BE49-F238E27FC236}">
                  <a16:creationId xmlns:a16="http://schemas.microsoft.com/office/drawing/2014/main" id="{C05B4557-60CF-4E9C-BD1F-10204409732A}"/>
                </a:ext>
              </a:extLst>
            </p:cNvPr>
            <p:cNvSpPr txBox="1"/>
            <p:nvPr/>
          </p:nvSpPr>
          <p:spPr>
            <a:xfrm>
              <a:off x="3295650" y="2053134"/>
              <a:ext cx="5982030" cy="1600438"/>
            </a:xfrm>
            <a:prstGeom prst="rect">
              <a:avLst/>
            </a:prstGeom>
            <a:noFill/>
          </p:spPr>
          <p:txBody>
            <a:bodyPr wrap="square" rtlCol="0">
              <a:spAutoFit/>
            </a:bodyPr>
            <a:lstStyle/>
            <a:p>
              <a:r>
                <a:rPr lang="en-US" altLang="zh-CN" sz="3600" b="1" dirty="0">
                  <a:latin typeface="Times New Roman" panose="02020603050405020304" pitchFamily="18" charset="0"/>
                  <a:cs typeface="Times New Roman" panose="02020603050405020304" pitchFamily="18" charset="0"/>
                </a:rPr>
                <a:t>Charitable Trust</a:t>
              </a:r>
              <a:endParaRPr lang="zh-CN" altLang="en-US" sz="3600" b="1" dirty="0">
                <a:latin typeface="Times New Roman" panose="02020603050405020304" pitchFamily="18" charset="0"/>
                <a:cs typeface="Times New Roman" panose="02020603050405020304" pitchFamily="18" charset="0"/>
              </a:endParaRPr>
            </a:p>
            <a:p>
              <a:endParaRPr lang="zh-CN" altLang="en-US" sz="3600" b="1" dirty="0"/>
            </a:p>
          </p:txBody>
        </p:sp>
        <p:sp>
          <p:nvSpPr>
            <p:cNvPr id="10" name="矩形 9">
              <a:extLst>
                <a:ext uri="{FF2B5EF4-FFF2-40B4-BE49-F238E27FC236}">
                  <a16:creationId xmlns:a16="http://schemas.microsoft.com/office/drawing/2014/main" id="{DAD702C0-0C82-4279-AF6F-7AF4F53F7AFF}"/>
                </a:ext>
              </a:extLst>
            </p:cNvPr>
            <p:cNvSpPr/>
            <p:nvPr/>
          </p:nvSpPr>
          <p:spPr>
            <a:xfrm>
              <a:off x="10467476" y="3382584"/>
              <a:ext cx="247649" cy="270988"/>
            </a:xfrm>
            <a:prstGeom prst="rect">
              <a:avLst/>
            </a:prstGeom>
            <a:solidFill>
              <a:srgbClr val="A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p>
          </p:txBody>
        </p:sp>
        <p:sp>
          <p:nvSpPr>
            <p:cNvPr id="11" name="文本框 10">
              <a:extLst>
                <a:ext uri="{FF2B5EF4-FFF2-40B4-BE49-F238E27FC236}">
                  <a16:creationId xmlns:a16="http://schemas.microsoft.com/office/drawing/2014/main" id="{3BEBE2F5-FD17-4D60-816A-CE10DD6C27C5}"/>
                </a:ext>
              </a:extLst>
            </p:cNvPr>
            <p:cNvSpPr txBox="1"/>
            <p:nvPr/>
          </p:nvSpPr>
          <p:spPr>
            <a:xfrm>
              <a:off x="2114549" y="2787516"/>
              <a:ext cx="2508761" cy="1892825"/>
            </a:xfrm>
            <a:prstGeom prst="rect">
              <a:avLst/>
            </a:prstGeom>
            <a:noFill/>
          </p:spPr>
          <p:txBody>
            <a:bodyPr wrap="square" rtlCol="0">
              <a:spAutoFit/>
            </a:bodyPr>
            <a:lstStyle/>
            <a:p>
              <a:pPr algn="ctr"/>
              <a:r>
                <a:rPr lang="en-US" altLang="zh-CN" sz="8625" b="1" dirty="0">
                  <a:latin typeface="+mn-ea"/>
                </a:rPr>
                <a:t>03</a:t>
              </a:r>
              <a:endParaRPr lang="zh-CN" altLang="en-US" sz="8625" b="1" dirty="0">
                <a:latin typeface="+mn-ea"/>
              </a:endParaRPr>
            </a:p>
          </p:txBody>
        </p:sp>
      </p:grpSp>
      <p:sp>
        <p:nvSpPr>
          <p:cNvPr id="16" name="副标题 3074">
            <a:extLst>
              <a:ext uri="{FF2B5EF4-FFF2-40B4-BE49-F238E27FC236}">
                <a16:creationId xmlns:a16="http://schemas.microsoft.com/office/drawing/2014/main" id="{645FE854-C662-4D2F-BA87-F50EA589BE63}"/>
              </a:ext>
            </a:extLst>
          </p:cNvPr>
          <p:cNvSpPr txBox="1">
            <a:spLocks noChangeArrowheads="1"/>
          </p:cNvSpPr>
          <p:nvPr/>
        </p:nvSpPr>
        <p:spPr bwMode="auto">
          <a:xfrm>
            <a:off x="1115616" y="2650427"/>
            <a:ext cx="7086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1800" kern="1200">
                <a:solidFill>
                  <a:schemeClr val="tx1"/>
                </a:solidFill>
                <a:latin typeface="+mn-lt"/>
                <a:ea typeface="SimSun" panose="02010600030101010101" pitchFamily="2" charset="-122"/>
                <a:cs typeface="+mn-cs"/>
              </a:defRPr>
            </a:lvl1pPr>
            <a:lvl2pPr marL="342900" lvl="1" indent="0" algn="ctr" rtl="0" fontAlgn="base">
              <a:spcBef>
                <a:spcPct val="20000"/>
              </a:spcBef>
              <a:spcAft>
                <a:spcPct val="0"/>
              </a:spcAft>
              <a:buNone/>
              <a:defRPr sz="1500" kern="1200">
                <a:solidFill>
                  <a:schemeClr val="tx1"/>
                </a:solidFill>
                <a:latin typeface="+mn-lt"/>
                <a:ea typeface="SimSun" panose="02010600030101010101" pitchFamily="2" charset="-122"/>
                <a:cs typeface="+mn-cs"/>
              </a:defRPr>
            </a:lvl2pPr>
            <a:lvl3pPr marL="685800" lvl="2" indent="0" algn="ctr" rtl="0" fontAlgn="base">
              <a:spcBef>
                <a:spcPct val="20000"/>
              </a:spcBef>
              <a:spcAft>
                <a:spcPct val="0"/>
              </a:spcAft>
              <a:buNone/>
              <a:defRPr sz="1350" kern="1200">
                <a:solidFill>
                  <a:schemeClr val="tx1"/>
                </a:solidFill>
                <a:latin typeface="+mn-lt"/>
                <a:ea typeface="SimSun" panose="02010600030101010101" pitchFamily="2" charset="-122"/>
                <a:cs typeface="+mn-cs"/>
              </a:defRPr>
            </a:lvl3pPr>
            <a:lvl4pPr marL="1028700" lvl="3" indent="0" algn="ctr" rtl="0" fontAlgn="base">
              <a:spcBef>
                <a:spcPct val="20000"/>
              </a:spcBef>
              <a:spcAft>
                <a:spcPct val="0"/>
              </a:spcAft>
              <a:buNone/>
              <a:defRPr sz="1200" kern="1200">
                <a:solidFill>
                  <a:schemeClr val="tx1"/>
                </a:solidFill>
                <a:latin typeface="+mn-lt"/>
                <a:ea typeface="SimSun" panose="02010600030101010101" pitchFamily="2" charset="-122"/>
                <a:cs typeface="+mn-cs"/>
              </a:defRPr>
            </a:lvl4pPr>
            <a:lvl5pPr marL="1371600" lvl="4" indent="0" algn="ctr" rtl="0" fontAlgn="base">
              <a:spcBef>
                <a:spcPct val="20000"/>
              </a:spcBef>
              <a:spcAft>
                <a:spcPct val="0"/>
              </a:spcAft>
              <a:buNone/>
              <a:defRPr sz="1200" kern="1200">
                <a:solidFill>
                  <a:schemeClr val="tx1"/>
                </a:solidFill>
                <a:latin typeface="+mn-lt"/>
                <a:ea typeface="SimSun" panose="02010600030101010101" pitchFamily="2" charset="-122"/>
                <a:cs typeface="+mn-cs"/>
              </a:defRPr>
            </a:lvl5pPr>
            <a:lvl6pPr marL="1714500" lvl="5" indent="0" algn="ctr" defTabSz="91440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6pPr>
            <a:lvl7pPr marL="2057400" lvl="6" indent="0" algn="ctr" defTabSz="91440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7pPr>
            <a:lvl8pPr marL="2400300" lvl="7" indent="0" algn="ctr" defTabSz="91440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8pPr>
            <a:lvl9pPr marL="2743200" lvl="8" indent="0" algn="ctr" defTabSz="91440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9pPr>
          </a:lstStyle>
          <a:p>
            <a:pPr marL="0" marR="0" lvl="0" indent="0" algn="r" defTabSz="685800" rtl="0" eaLnBrk="1" fontAlgn="base" latinLnBrk="0" hangingPunct="1">
              <a:lnSpc>
                <a:spcPct val="100000"/>
              </a:lnSpc>
              <a:spcBef>
                <a:spcPct val="20000"/>
              </a:spcBef>
              <a:spcAft>
                <a:spcPct val="0"/>
              </a:spcAft>
              <a:buClrTx/>
              <a:buSzTx/>
              <a:buFontTx/>
              <a:buNone/>
              <a:tabLst/>
              <a:defRPr/>
            </a:pPr>
            <a:r>
              <a:rPr kumimoji="0" lang="en-US" altLang="zh-CN" sz="1400" b="1" i="0" u="none" strike="noStrike" kern="1200" cap="none" spc="0" normalizeH="0" baseline="0" noProof="0" dirty="0">
                <a:ln>
                  <a:noFill/>
                </a:ln>
                <a:solidFill>
                  <a:srgbClr val="000000"/>
                </a:solidFill>
                <a:effectLst/>
                <a:uLnTx/>
                <a:uFillTx/>
                <a:latin typeface="Times New Roman" panose="02020603050405020304" pitchFamily="18" charset="0"/>
                <a:ea typeface="楷体" charset="-122"/>
                <a:cs typeface="+mn-cs"/>
                <a:sym typeface="SimSun" panose="02010600030101010101" pitchFamily="2" charset="-122"/>
              </a:rPr>
              <a:t>Hui Jing</a:t>
            </a:r>
            <a:endParaRPr kumimoji="0" lang="en-US" altLang="zh-CN" sz="1400" b="0" i="0" u="none" strike="noStrike" kern="1200" cap="none" spc="0" normalizeH="0" baseline="0" noProof="0" dirty="0">
              <a:ln>
                <a:noFill/>
              </a:ln>
              <a:solidFill>
                <a:srgbClr val="000000"/>
              </a:solidFill>
              <a:effectLst/>
              <a:uLnTx/>
              <a:uFillTx/>
              <a:latin typeface="Times New Roman" panose="02020603050405020304" pitchFamily="18" charset="0"/>
              <a:ea typeface="楷体" charset="-122"/>
              <a:cs typeface="+mn-cs"/>
              <a:sym typeface="SimSun" panose="02010600030101010101" pitchFamily="2" charset="-122"/>
            </a:endParaRPr>
          </a:p>
          <a:p>
            <a:pPr marL="0" marR="0" lvl="0" indent="0" algn="r" defTabSz="685800" rtl="0" eaLnBrk="1" fontAlgn="base" latinLnBrk="0" hangingPunct="1">
              <a:lnSpc>
                <a:spcPct val="100000"/>
              </a:lnSpc>
              <a:spcBef>
                <a:spcPct val="20000"/>
              </a:spcBef>
              <a:spcAft>
                <a:spcPct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Times New Roman" panose="02020603050405020304" pitchFamily="18" charset="0"/>
                <a:ea typeface="楷体" charset="-122"/>
                <a:cs typeface="+mn-cs"/>
                <a:sym typeface="SimSun" panose="02010600030101010101" pitchFamily="2" charset="-122"/>
              </a:rPr>
              <a:t>PhD Candidate</a:t>
            </a:r>
          </a:p>
          <a:p>
            <a:pPr marL="0" marR="0" lvl="0" indent="0" algn="r" defTabSz="685800" rtl="0" eaLnBrk="1" fontAlgn="base" latinLnBrk="0" hangingPunct="1">
              <a:lnSpc>
                <a:spcPct val="100000"/>
              </a:lnSpc>
              <a:spcBef>
                <a:spcPct val="20000"/>
              </a:spcBef>
              <a:spcAft>
                <a:spcPct val="0"/>
              </a:spcAft>
              <a:buClrTx/>
              <a:buSzTx/>
              <a:buFontTx/>
              <a:buNone/>
              <a:tabLst/>
              <a:defRPr/>
            </a:pPr>
            <a:r>
              <a:rPr lang="en-US" altLang="zh-CN" sz="1400" dirty="0">
                <a:solidFill>
                  <a:srgbClr val="000000"/>
                </a:solidFill>
                <a:latin typeface="Times New Roman" panose="02020603050405020304" pitchFamily="18" charset="0"/>
                <a:ea typeface="楷体" charset="-122"/>
                <a:sym typeface="SimSun" panose="02010600030101010101" pitchFamily="2" charset="-122"/>
              </a:rPr>
              <a:t>Melbourne Law School</a:t>
            </a:r>
            <a:endParaRPr kumimoji="0" lang="zh-CN" altLang="en-US" sz="1400" b="0" i="0" u="none" strike="noStrike" kern="1200" cap="none" spc="0" normalizeH="0" baseline="0" noProof="0" dirty="0">
              <a:ln>
                <a:noFill/>
              </a:ln>
              <a:solidFill>
                <a:srgbClr val="000000"/>
              </a:solidFill>
              <a:effectLst/>
              <a:uLnTx/>
              <a:uFillTx/>
              <a:latin typeface="楷体" charset="-122"/>
              <a:ea typeface="楷体" charset="-122"/>
              <a:cs typeface="+mn-cs"/>
              <a:sym typeface="SimSun" panose="02010600030101010101" pitchFamily="2" charset="-122"/>
            </a:endParaRPr>
          </a:p>
          <a:p>
            <a:pPr marL="0" marR="0" lvl="0" indent="0" algn="ctr" defTabSz="685800" rtl="0" eaLnBrk="1" fontAlgn="base" latinLnBrk="0" hangingPunct="1">
              <a:lnSpc>
                <a:spcPct val="100000"/>
              </a:lnSpc>
              <a:spcBef>
                <a:spcPct val="20000"/>
              </a:spcBef>
              <a:spcAft>
                <a:spcPct val="0"/>
              </a:spcAft>
              <a:buClrTx/>
              <a:buSzTx/>
              <a:buFontTx/>
              <a:buNone/>
              <a:tabLst/>
              <a:defRPr/>
            </a:pPr>
            <a:endParaRPr kumimoji="0" lang="zh-CN" altLang="zh-CN" sz="2000" b="0" i="0" u="none" strike="noStrike" kern="1200" cap="none" spc="0" normalizeH="0" baseline="0" noProof="0" dirty="0">
              <a:ln>
                <a:noFill/>
              </a:ln>
              <a:solidFill>
                <a:srgbClr val="000000"/>
              </a:solidFill>
              <a:effectLst/>
              <a:uLnTx/>
              <a:uFillTx/>
              <a:latin typeface="Arial"/>
              <a:ea typeface="SimSun" panose="02010600030101010101" pitchFamily="2" charset="-122"/>
              <a:cs typeface="+mn-cs"/>
            </a:endParaRPr>
          </a:p>
        </p:txBody>
      </p:sp>
    </p:spTree>
    <p:extLst>
      <p:ext uri="{BB962C8B-B14F-4D97-AF65-F5344CB8AC3E}">
        <p14:creationId xmlns:p14="http://schemas.microsoft.com/office/powerpoint/2010/main" val="2440390470"/>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8">
            <a:extLst>
              <a:ext uri="{FF2B5EF4-FFF2-40B4-BE49-F238E27FC236}">
                <a16:creationId xmlns:a16="http://schemas.microsoft.com/office/drawing/2014/main" id="{06F902DB-67CC-4952-9D8B-11968A89F7B1}"/>
              </a:ext>
            </a:extLst>
          </p:cNvPr>
          <p:cNvCxnSpPr/>
          <p:nvPr/>
        </p:nvCxnSpPr>
        <p:spPr>
          <a:xfrm>
            <a:off x="2555776" y="1261938"/>
            <a:ext cx="0" cy="607052"/>
          </a:xfrm>
          <a:prstGeom prst="line">
            <a:avLst/>
          </a:prstGeom>
          <a:noFill/>
          <a:ln w="28575" cap="flat" cmpd="sng" algn="ctr">
            <a:solidFill>
              <a:sysClr val="windowText" lastClr="000000">
                <a:lumMod val="65000"/>
                <a:lumOff val="35000"/>
              </a:sysClr>
            </a:solidFill>
            <a:prstDash val="solid"/>
            <a:miter lim="800000"/>
          </a:ln>
          <a:effectLst/>
        </p:spPr>
      </p:cxnSp>
      <p:sp>
        <p:nvSpPr>
          <p:cNvPr id="3" name="TextBox 2">
            <a:extLst>
              <a:ext uri="{FF2B5EF4-FFF2-40B4-BE49-F238E27FC236}">
                <a16:creationId xmlns:a16="http://schemas.microsoft.com/office/drawing/2014/main" id="{F6A2348C-1780-43AD-BD42-3C8A5EC5ECB3}"/>
              </a:ext>
            </a:extLst>
          </p:cNvPr>
          <p:cNvSpPr txBox="1"/>
          <p:nvPr/>
        </p:nvSpPr>
        <p:spPr>
          <a:xfrm>
            <a:off x="226579" y="1048259"/>
            <a:ext cx="2529549" cy="830997"/>
          </a:xfrm>
          <a:prstGeom prst="rect">
            <a:avLst/>
          </a:prstGeom>
          <a:noFill/>
        </p:spPr>
        <p:txBody>
          <a:bodyPr wrap="square" rtlCol="0" anchor="ctr">
            <a:spAutoFit/>
          </a:bodyPr>
          <a:lstStyle/>
          <a:p>
            <a:r>
              <a:rPr lang="en-US" altLang="zh-CN" sz="16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Year:</a:t>
            </a:r>
          </a:p>
          <a:p>
            <a:r>
              <a:rPr lang="en-US" altLang="zh-CN" sz="1600" b="1" dirty="0">
                <a:solidFill>
                  <a:prstClr val="black">
                    <a:lumMod val="65000"/>
                    <a:lumOff val="35000"/>
                  </a:prstClr>
                </a:solidFill>
                <a:latin typeface="Times New Roman" panose="02020603050405020304" pitchFamily="18" charset="0"/>
                <a:ea typeface="微软雅黑" panose="020B0503020204020204" pitchFamily="34" charset="-122"/>
                <a:cs typeface="Times New Roman" panose="02020603050405020304" pitchFamily="18" charset="0"/>
              </a:rPr>
              <a:t>Chinese charitable trust introduced in 2016</a:t>
            </a:r>
            <a:endParaRPr lang="zh-CN" altLang="en-US" sz="1600" b="1" dirty="0">
              <a:solidFill>
                <a:prstClr val="black">
                  <a:lumMod val="65000"/>
                  <a:lumOff val="35000"/>
                </a:prstClr>
              </a:solidFill>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4" name="直接连接符 95">
            <a:extLst>
              <a:ext uri="{FF2B5EF4-FFF2-40B4-BE49-F238E27FC236}">
                <a16:creationId xmlns:a16="http://schemas.microsoft.com/office/drawing/2014/main" id="{4A44A83B-29A2-431C-AB9F-29C922217577}"/>
              </a:ext>
            </a:extLst>
          </p:cNvPr>
          <p:cNvCxnSpPr/>
          <p:nvPr/>
        </p:nvCxnSpPr>
        <p:spPr>
          <a:xfrm>
            <a:off x="6012160" y="1248046"/>
            <a:ext cx="0" cy="607052"/>
          </a:xfrm>
          <a:prstGeom prst="line">
            <a:avLst/>
          </a:prstGeom>
          <a:noFill/>
          <a:ln w="28575" cap="flat" cmpd="sng" algn="ctr">
            <a:solidFill>
              <a:sysClr val="windowText" lastClr="000000">
                <a:lumMod val="65000"/>
                <a:lumOff val="35000"/>
              </a:sysClr>
            </a:solidFill>
            <a:prstDash val="solid"/>
            <a:miter lim="800000"/>
          </a:ln>
          <a:effectLst/>
        </p:spPr>
      </p:cxnSp>
      <p:sp>
        <p:nvSpPr>
          <p:cNvPr id="5" name="TextBox 4">
            <a:extLst>
              <a:ext uri="{FF2B5EF4-FFF2-40B4-BE49-F238E27FC236}">
                <a16:creationId xmlns:a16="http://schemas.microsoft.com/office/drawing/2014/main" id="{9F505617-008D-44E5-8AC9-7C4CCB4A40A3}"/>
              </a:ext>
            </a:extLst>
          </p:cNvPr>
          <p:cNvSpPr txBox="1"/>
          <p:nvPr/>
        </p:nvSpPr>
        <p:spPr>
          <a:xfrm>
            <a:off x="2712168" y="1196873"/>
            <a:ext cx="3342845" cy="784830"/>
          </a:xfrm>
          <a:prstGeom prst="rect">
            <a:avLst/>
          </a:prstGeom>
          <a:noFill/>
        </p:spPr>
        <p:txBody>
          <a:bodyPr wrap="square" rtlCol="0" anchor="ctr">
            <a:spAutoFit/>
          </a:bodyPr>
          <a:lstStyle/>
          <a:p>
            <a:r>
              <a:rPr lang="en-US" altLang="zh-CN" sz="16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Two Legal Objectives: </a:t>
            </a:r>
            <a:endParaRPr lang="en-US" altLang="zh-CN" sz="16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buFont typeface="Wingdings" panose="05000000000000000000" pitchFamily="2" charset="2"/>
              <a:buChar char="Ø"/>
            </a:pPr>
            <a:r>
              <a:rPr lang="en-US" sz="1450" b="1" dirty="0">
                <a:solidFill>
                  <a:prstClr val="black">
                    <a:lumMod val="65000"/>
                    <a:lumOff val="35000"/>
                  </a:prstClr>
                </a:solidFill>
                <a:latin typeface="Times New Roman" panose="02020603050405020304" pitchFamily="18" charset="0"/>
                <a:ea typeface="微软雅黑" panose="020B0503020204020204" pitchFamily="34" charset="-122"/>
                <a:cs typeface="Times New Roman" panose="02020603050405020304" pitchFamily="18" charset="0"/>
              </a:rPr>
              <a:t>giving effect to the settlor’s wishes</a:t>
            </a:r>
          </a:p>
          <a:p>
            <a:pPr marL="285750" indent="-285750">
              <a:buFont typeface="Wingdings" panose="05000000000000000000" pitchFamily="2" charset="2"/>
              <a:buChar char="Ø"/>
            </a:pPr>
            <a:r>
              <a:rPr lang="en-US" sz="1450" b="1" dirty="0">
                <a:solidFill>
                  <a:prstClr val="black">
                    <a:lumMod val="65000"/>
                    <a:lumOff val="35000"/>
                  </a:prstClr>
                </a:solidFill>
                <a:latin typeface="Times New Roman" panose="02020603050405020304" pitchFamily="18" charset="0"/>
                <a:ea typeface="微软雅黑" panose="020B0503020204020204" pitchFamily="34" charset="-122"/>
                <a:cs typeface="Times New Roman" panose="02020603050405020304" pitchFamily="18" charset="0"/>
              </a:rPr>
              <a:t>promoting charitable undertakings</a:t>
            </a:r>
            <a:endParaRPr lang="zh-CN" altLang="en-US" sz="1450" dirty="0">
              <a:solidFill>
                <a:prstClr val="black">
                  <a:lumMod val="65000"/>
                  <a:lumOff val="35000"/>
                </a:prst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标题 3">
            <a:extLst>
              <a:ext uri="{FF2B5EF4-FFF2-40B4-BE49-F238E27FC236}">
                <a16:creationId xmlns:a16="http://schemas.microsoft.com/office/drawing/2014/main" id="{D318A8BC-E62F-4C74-8C12-4D05D82A0CA0}"/>
              </a:ext>
            </a:extLst>
          </p:cNvPr>
          <p:cNvSpPr txBox="1">
            <a:spLocks/>
          </p:cNvSpPr>
          <p:nvPr/>
        </p:nvSpPr>
        <p:spPr>
          <a:xfrm>
            <a:off x="198779" y="-197764"/>
            <a:ext cx="8229600" cy="85725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altLang="zh-CN" sz="2000" b="1" i="0" u="none" strike="noStrike" kern="1200" cap="none" spc="0" normalizeH="0" baseline="0" noProof="0" dirty="0">
                <a:ln>
                  <a:noFill/>
                </a:ln>
                <a:solidFill>
                  <a:srgbClr val="A20000"/>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Background</a:t>
            </a:r>
            <a:endParaRPr kumimoji="0" lang="zh-CN" altLang="en-US" sz="2000" b="1" i="0" u="none" strike="noStrike" kern="1200" cap="none" spc="0" normalizeH="0" baseline="0" noProof="0" dirty="0">
              <a:ln>
                <a:noFill/>
              </a:ln>
              <a:solidFill>
                <a:srgbClr val="A20000"/>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p:txBody>
      </p:sp>
      <p:sp>
        <p:nvSpPr>
          <p:cNvPr id="7" name="TextBox 6">
            <a:extLst>
              <a:ext uri="{FF2B5EF4-FFF2-40B4-BE49-F238E27FC236}">
                <a16:creationId xmlns:a16="http://schemas.microsoft.com/office/drawing/2014/main" id="{CC00B318-4FC6-4E94-8B66-034DEA2D3096}"/>
              </a:ext>
            </a:extLst>
          </p:cNvPr>
          <p:cNvSpPr txBox="1"/>
          <p:nvPr/>
        </p:nvSpPr>
        <p:spPr>
          <a:xfrm>
            <a:off x="2051720" y="2965238"/>
            <a:ext cx="4523719" cy="338554"/>
          </a:xfrm>
          <a:prstGeom prst="rect">
            <a:avLst/>
          </a:prstGeom>
          <a:noFill/>
        </p:spPr>
        <p:txBody>
          <a:bodyPr wrap="square" rtlCol="0" anchor="ctr">
            <a:spAutoFit/>
          </a:bodyPr>
          <a:lstStyle/>
          <a:p>
            <a:pPr algn="ctr"/>
            <a:r>
              <a:rPr lang="en-US" altLang="zh-CN" sz="1600" b="1" dirty="0">
                <a:solidFill>
                  <a:srgbClr val="E7E6E6">
                    <a:lumMod val="25000"/>
                  </a:srgbClr>
                </a:solidFill>
                <a:latin typeface="Times New Roman" panose="02020603050405020304" pitchFamily="18" charset="0"/>
                <a:ea typeface="等线" panose="02010600030101010101" pitchFamily="2" charset="-122"/>
                <a:cs typeface="Times New Roman" panose="02020603050405020304" pitchFamily="18" charset="0"/>
              </a:rPr>
              <a:t>What is the relationship of the two objectives?</a:t>
            </a:r>
            <a:endParaRPr lang="zh-CN" altLang="en-US" sz="1600" b="1" dirty="0">
              <a:solidFill>
                <a:srgbClr val="E7E6E6">
                  <a:lumMod val="25000"/>
                </a:srgbClr>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8" name="Right Brace 7">
            <a:extLst>
              <a:ext uri="{FF2B5EF4-FFF2-40B4-BE49-F238E27FC236}">
                <a16:creationId xmlns:a16="http://schemas.microsoft.com/office/drawing/2014/main" id="{DB320A58-A840-42AF-BC69-3B1F68517854}"/>
              </a:ext>
            </a:extLst>
          </p:cNvPr>
          <p:cNvSpPr/>
          <p:nvPr/>
        </p:nvSpPr>
        <p:spPr>
          <a:xfrm rot="5400000">
            <a:off x="4023242" y="843561"/>
            <a:ext cx="398123" cy="3456378"/>
          </a:xfrm>
          <a:prstGeom prst="rightBrace">
            <a:avLst/>
          </a:prstGeom>
          <a:noFill/>
          <a:ln w="12700" cap="flat" cmpd="sng" algn="ctr">
            <a:solidFill>
              <a:sysClr val="windowText" lastClr="000000">
                <a:lumMod val="65000"/>
                <a:lumOff val="3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E7E6E6">
                  <a:lumMod val="90000"/>
                </a:srgbClr>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1B850146-B2BF-4444-8E47-544E81EA4EF7}"/>
              </a:ext>
            </a:extLst>
          </p:cNvPr>
          <p:cNvSpPr txBox="1"/>
          <p:nvPr/>
        </p:nvSpPr>
        <p:spPr>
          <a:xfrm>
            <a:off x="1489438" y="3632437"/>
            <a:ext cx="6048672" cy="338554"/>
          </a:xfrm>
          <a:prstGeom prst="rect">
            <a:avLst/>
          </a:prstGeom>
          <a:noFill/>
        </p:spPr>
        <p:txBody>
          <a:bodyPr wrap="square" rtlCol="0" anchor="ctr">
            <a:spAutoFit/>
          </a:bodyPr>
          <a:lstStyle/>
          <a:p>
            <a:pPr algn="ctr"/>
            <a:r>
              <a:rPr lang="en-US" altLang="zh-CN" sz="1600" b="1" dirty="0">
                <a:solidFill>
                  <a:srgbClr val="E7E6E6">
                    <a:lumMod val="25000"/>
                  </a:srgbClr>
                </a:solidFill>
                <a:latin typeface="Times New Roman" panose="02020603050405020304" pitchFamily="18" charset="0"/>
                <a:ea typeface="等线" panose="02010600030101010101" pitchFamily="2" charset="-122"/>
                <a:cs typeface="Times New Roman" panose="02020603050405020304" pitchFamily="18" charset="0"/>
              </a:rPr>
              <a:t>What does the regulatory practice of the charitable trust look like?</a:t>
            </a:r>
            <a:endParaRPr lang="zh-CN" altLang="en-US" sz="1600" b="1" dirty="0">
              <a:solidFill>
                <a:srgbClr val="E7E6E6">
                  <a:lumMod val="25000"/>
                </a:srgbClr>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10" name="TextBox 9">
            <a:extLst>
              <a:ext uri="{FF2B5EF4-FFF2-40B4-BE49-F238E27FC236}">
                <a16:creationId xmlns:a16="http://schemas.microsoft.com/office/drawing/2014/main" id="{D6994F36-0576-43EE-96DD-D89BF87F1FA6}"/>
              </a:ext>
            </a:extLst>
          </p:cNvPr>
          <p:cNvSpPr txBox="1"/>
          <p:nvPr/>
        </p:nvSpPr>
        <p:spPr>
          <a:xfrm>
            <a:off x="6215396" y="1136074"/>
            <a:ext cx="2529549" cy="830997"/>
          </a:xfrm>
          <a:prstGeom prst="rect">
            <a:avLst/>
          </a:prstGeom>
          <a:noFill/>
        </p:spPr>
        <p:txBody>
          <a:bodyPr wrap="square" rtlCol="0" anchor="ctr">
            <a:spAutoFit/>
          </a:bodyPr>
          <a:lstStyle/>
          <a:p>
            <a:r>
              <a:rPr lang="en-US" altLang="zh-CN" sz="16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Regulator:</a:t>
            </a:r>
          </a:p>
          <a:p>
            <a:r>
              <a:rPr lang="en-US" altLang="zh-CN" sz="1600" b="1" dirty="0">
                <a:solidFill>
                  <a:prstClr val="black">
                    <a:lumMod val="65000"/>
                    <a:lumOff val="35000"/>
                  </a:prstClr>
                </a:solidFill>
                <a:latin typeface="Times New Roman" panose="02020603050405020304" pitchFamily="18" charset="0"/>
                <a:ea typeface="微软雅黑" panose="020B0503020204020204" pitchFamily="34" charset="-122"/>
                <a:cs typeface="Times New Roman" panose="02020603050405020304" pitchFamily="18" charset="0"/>
              </a:rPr>
              <a:t>civil affairs department at or above the county level</a:t>
            </a:r>
            <a:endParaRPr lang="zh-CN" altLang="en-US" sz="1600" b="1" dirty="0">
              <a:solidFill>
                <a:prstClr val="black">
                  <a:lumMod val="65000"/>
                  <a:lumOff val="35000"/>
                </a:prst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755044403"/>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1000"/>
                                        <p:tgtEl>
                                          <p:spTgt spid="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1000"/>
                                        <p:tgtEl>
                                          <p:spTgt spid="5"/>
                                        </p:tgtEl>
                                      </p:cBhvr>
                                    </p:animEffect>
                                  </p:childTnLst>
                                </p:cTn>
                              </p:par>
                              <p:par>
                                <p:cTn id="14" presetID="6"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1000"/>
                                        <p:tgtEl>
                                          <p:spTgt spid="4"/>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1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1000"/>
                                        <p:tgtEl>
                                          <p:spTgt spid="7"/>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3">
            <a:extLst>
              <a:ext uri="{FF2B5EF4-FFF2-40B4-BE49-F238E27FC236}">
                <a16:creationId xmlns:a16="http://schemas.microsoft.com/office/drawing/2014/main" id="{5FD9FF75-78CE-48F1-ADA1-3781D8871006}"/>
              </a:ext>
            </a:extLst>
          </p:cNvPr>
          <p:cNvSpPr txBox="1"/>
          <p:nvPr/>
        </p:nvSpPr>
        <p:spPr>
          <a:xfrm>
            <a:off x="614170" y="2818491"/>
            <a:ext cx="2062883" cy="338554"/>
          </a:xfrm>
          <a:prstGeom prst="rect">
            <a:avLst/>
          </a:prstGeom>
          <a:noFill/>
        </p:spPr>
        <p:txBody>
          <a:bodyPr wrap="square" rtlCol="0" anchor="ctr">
            <a:spAutoFit/>
          </a:bodyPr>
          <a:lstStyle/>
          <a:p>
            <a:pPr algn="ctr"/>
            <a:r>
              <a:rPr lang="en-US" altLang="zh-CN" sz="1600" b="1" dirty="0">
                <a:solidFill>
                  <a:prstClr val="black">
                    <a:lumMod val="65000"/>
                    <a:lumOff val="35000"/>
                  </a:prstClr>
                </a:solidFill>
                <a:latin typeface="Times New Roman" panose="02020603050405020304" pitchFamily="18" charset="0"/>
                <a:ea typeface="等线" panose="02010600030101010101" pitchFamily="2" charset="-122"/>
                <a:cs typeface="Times New Roman" panose="02020603050405020304" pitchFamily="18" charset="0"/>
              </a:rPr>
              <a:t>Settlor’s Wishes </a:t>
            </a:r>
            <a:endParaRPr lang="zh-CN" altLang="en-US" sz="1600" b="1" dirty="0">
              <a:solidFill>
                <a:prstClr val="black">
                  <a:lumMod val="65000"/>
                  <a:lumOff val="35000"/>
                </a:prstClr>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3" name="TextBox 73">
            <a:extLst>
              <a:ext uri="{FF2B5EF4-FFF2-40B4-BE49-F238E27FC236}">
                <a16:creationId xmlns:a16="http://schemas.microsoft.com/office/drawing/2014/main" id="{A53CE8E0-7A5E-44B3-A32D-EFAF246BAF7D}"/>
              </a:ext>
            </a:extLst>
          </p:cNvPr>
          <p:cNvSpPr txBox="1"/>
          <p:nvPr/>
        </p:nvSpPr>
        <p:spPr>
          <a:xfrm>
            <a:off x="6689992" y="2689023"/>
            <a:ext cx="2025978" cy="584775"/>
          </a:xfrm>
          <a:prstGeom prst="rect">
            <a:avLst/>
          </a:prstGeom>
          <a:noFill/>
        </p:spPr>
        <p:txBody>
          <a:bodyPr wrap="square" rtlCol="0" anchor="ctr">
            <a:spAutoFit/>
          </a:bodyPr>
          <a:lstStyle/>
          <a:p>
            <a:pPr algn="ctr"/>
            <a:r>
              <a:rPr lang="en-US" altLang="zh-CN" sz="1600" b="1" dirty="0">
                <a:solidFill>
                  <a:prstClr val="black">
                    <a:lumMod val="65000"/>
                    <a:lumOff val="35000"/>
                  </a:prstClr>
                </a:solidFill>
                <a:latin typeface="Times New Roman" panose="02020603050405020304" pitchFamily="18" charset="0"/>
                <a:ea typeface="等线" panose="02010600030101010101" pitchFamily="2" charset="-122"/>
                <a:cs typeface="Times New Roman" panose="02020603050405020304" pitchFamily="18" charset="0"/>
              </a:rPr>
              <a:t>Charitable Undertaking</a:t>
            </a:r>
            <a:endParaRPr lang="zh-CN" altLang="en-US" sz="1600" b="1" dirty="0">
              <a:solidFill>
                <a:prstClr val="black">
                  <a:lumMod val="65000"/>
                  <a:lumOff val="35000"/>
                </a:prstClr>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4" name="Rectangle 42">
            <a:extLst>
              <a:ext uri="{FF2B5EF4-FFF2-40B4-BE49-F238E27FC236}">
                <a16:creationId xmlns:a16="http://schemas.microsoft.com/office/drawing/2014/main" id="{E7727654-D1A9-4F4F-B59F-55C44542CD90}"/>
              </a:ext>
            </a:extLst>
          </p:cNvPr>
          <p:cNvSpPr/>
          <p:nvPr/>
        </p:nvSpPr>
        <p:spPr>
          <a:xfrm>
            <a:off x="2252278" y="2075664"/>
            <a:ext cx="4363130" cy="324556"/>
          </a:xfrm>
          <a:prstGeom prst="rect">
            <a:avLst/>
          </a:prstGeom>
          <a:noFill/>
          <a:ln w="12700" cap="flat" cmpd="sng" algn="ctr">
            <a:noFill/>
            <a:prstDash val="solid"/>
          </a:ln>
          <a:effectLst/>
        </p:spPr>
        <p:txBody>
          <a:bodyPr lIns="91440" tIns="0" rIns="91440" bIns="0" rtlCol="0" anchor="ctr"/>
          <a:lstStyle/>
          <a:p>
            <a:pPr algn="ctr">
              <a:defRPr/>
            </a:pPr>
            <a:r>
              <a:rPr lang="en-US" altLang="zh-CN" sz="1600" b="1" kern="0" dirty="0">
                <a:solidFill>
                  <a:prstClr val="black">
                    <a:lumMod val="65000"/>
                    <a:lumOff val="35000"/>
                  </a:prstClr>
                </a:solidFill>
                <a:latin typeface="Times New Roman" panose="02020603050405020304" pitchFamily="18" charset="0"/>
                <a:ea typeface="等线" panose="02010600030101010101" pitchFamily="2" charset="-122"/>
                <a:cs typeface="Times New Roman" panose="02020603050405020304" pitchFamily="18" charset="0"/>
              </a:rPr>
              <a:t>Management Method </a:t>
            </a:r>
          </a:p>
          <a:p>
            <a:pPr algn="ctr">
              <a:defRPr/>
            </a:pPr>
            <a:r>
              <a:rPr lang="en-US" sz="1600" b="1" kern="0" dirty="0">
                <a:solidFill>
                  <a:prstClr val="black">
                    <a:lumMod val="65000"/>
                    <a:lumOff val="35000"/>
                  </a:prstClr>
                </a:solidFill>
                <a:latin typeface="Times New Roman" panose="02020603050405020304" pitchFamily="18" charset="0"/>
                <a:cs typeface="Times New Roman" panose="02020603050405020304" pitchFamily="18" charset="0"/>
              </a:rPr>
              <a:t>Selection Criteria </a:t>
            </a:r>
          </a:p>
        </p:txBody>
      </p:sp>
      <p:sp>
        <p:nvSpPr>
          <p:cNvPr id="5" name="TextBox 13">
            <a:extLst>
              <a:ext uri="{FF2B5EF4-FFF2-40B4-BE49-F238E27FC236}">
                <a16:creationId xmlns:a16="http://schemas.microsoft.com/office/drawing/2014/main" id="{01E62594-EB31-4DF1-9D72-E1A1969AC265}"/>
              </a:ext>
            </a:extLst>
          </p:cNvPr>
          <p:cNvSpPr txBox="1"/>
          <p:nvPr/>
        </p:nvSpPr>
        <p:spPr>
          <a:xfrm>
            <a:off x="3427942" y="2841391"/>
            <a:ext cx="2135804" cy="338554"/>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b="1" dirty="0">
                <a:solidFill>
                  <a:srgbClr val="C00000"/>
                </a:solidFill>
                <a:latin typeface="Times New Roman" panose="02020603050405020304" pitchFamily="18" charset="0"/>
                <a:ea typeface="等线" panose="02010600030101010101" pitchFamily="2" charset="-122"/>
                <a:cs typeface="Times New Roman" panose="02020603050405020304" pitchFamily="18" charset="0"/>
              </a:rPr>
              <a:t>NO Conflict</a:t>
            </a:r>
            <a:endParaRPr lang="zh-CN" altLang="en-US" sz="1600" b="1" dirty="0">
              <a:solidFill>
                <a:srgbClr val="C00000"/>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6" name="标题 3">
            <a:extLst>
              <a:ext uri="{FF2B5EF4-FFF2-40B4-BE49-F238E27FC236}">
                <a16:creationId xmlns:a16="http://schemas.microsoft.com/office/drawing/2014/main" id="{B7B28046-EA99-4FF0-AB8D-4CA7AB77D776}"/>
              </a:ext>
            </a:extLst>
          </p:cNvPr>
          <p:cNvSpPr txBox="1">
            <a:spLocks/>
          </p:cNvSpPr>
          <p:nvPr/>
        </p:nvSpPr>
        <p:spPr>
          <a:xfrm>
            <a:off x="107504" y="123478"/>
            <a:ext cx="8229600" cy="85725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altLang="zh-CN" sz="1600" b="1" i="0" u="none" strike="noStrike" kern="1200" cap="none" spc="0" normalizeH="0" baseline="0" noProof="0" dirty="0">
                <a:ln>
                  <a:noFill/>
                </a:ln>
                <a:solidFill>
                  <a:srgbClr val="A20000"/>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Relationship of the Two Objectives</a:t>
            </a:r>
            <a:endParaRPr kumimoji="0" lang="zh-CN" altLang="en-US" sz="1600" b="1" i="0" u="none" strike="noStrike" kern="1200" cap="none" spc="0" normalizeH="0" baseline="0" noProof="0" dirty="0">
              <a:ln>
                <a:noFill/>
              </a:ln>
              <a:solidFill>
                <a:srgbClr val="A20000"/>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p:txBody>
      </p:sp>
      <p:grpSp>
        <p:nvGrpSpPr>
          <p:cNvPr id="7" name="Group 6">
            <a:extLst>
              <a:ext uri="{FF2B5EF4-FFF2-40B4-BE49-F238E27FC236}">
                <a16:creationId xmlns:a16="http://schemas.microsoft.com/office/drawing/2014/main" id="{736F9B98-362E-4278-9278-BA8168171942}"/>
              </a:ext>
            </a:extLst>
          </p:cNvPr>
          <p:cNvGrpSpPr/>
          <p:nvPr/>
        </p:nvGrpSpPr>
        <p:grpSpPr>
          <a:xfrm>
            <a:off x="1875210" y="1505125"/>
            <a:ext cx="4339717" cy="1053657"/>
            <a:chOff x="1763688" y="1158375"/>
            <a:chExt cx="4339717" cy="1053657"/>
          </a:xfrm>
        </p:grpSpPr>
        <p:cxnSp>
          <p:nvCxnSpPr>
            <p:cNvPr id="8" name="直接连接符 17">
              <a:extLst>
                <a:ext uri="{FF2B5EF4-FFF2-40B4-BE49-F238E27FC236}">
                  <a16:creationId xmlns:a16="http://schemas.microsoft.com/office/drawing/2014/main" id="{92937C38-FEE2-431C-8A3F-354CCF629F7B}"/>
                </a:ext>
              </a:extLst>
            </p:cNvPr>
            <p:cNvCxnSpPr/>
            <p:nvPr/>
          </p:nvCxnSpPr>
          <p:spPr>
            <a:xfrm>
              <a:off x="3029439" y="1582407"/>
              <a:ext cx="3073966" cy="0"/>
            </a:xfrm>
            <a:prstGeom prst="line">
              <a:avLst/>
            </a:prstGeom>
            <a:noFill/>
            <a:ln w="25400" cap="flat" cmpd="sng" algn="ctr">
              <a:solidFill>
                <a:sysClr val="windowText" lastClr="000000">
                  <a:lumMod val="50000"/>
                  <a:lumOff val="50000"/>
                </a:sysClr>
              </a:solidFill>
              <a:prstDash val="solid"/>
              <a:miter lim="800000"/>
            </a:ln>
            <a:effectLst/>
          </p:spPr>
        </p:cxnSp>
        <p:cxnSp>
          <p:nvCxnSpPr>
            <p:cNvPr id="9" name="直接连接符 74">
              <a:extLst>
                <a:ext uri="{FF2B5EF4-FFF2-40B4-BE49-F238E27FC236}">
                  <a16:creationId xmlns:a16="http://schemas.microsoft.com/office/drawing/2014/main" id="{3F33407F-8279-49EC-8E0C-FADDD9CBBB67}"/>
                </a:ext>
              </a:extLst>
            </p:cNvPr>
            <p:cNvCxnSpPr/>
            <p:nvPr/>
          </p:nvCxnSpPr>
          <p:spPr>
            <a:xfrm flipH="1">
              <a:off x="1763688" y="1582407"/>
              <a:ext cx="1265751" cy="629625"/>
            </a:xfrm>
            <a:prstGeom prst="line">
              <a:avLst/>
            </a:prstGeom>
            <a:noFill/>
            <a:ln w="25400" cap="flat" cmpd="sng" algn="ctr">
              <a:solidFill>
                <a:sysClr val="windowText" lastClr="000000">
                  <a:lumMod val="50000"/>
                  <a:lumOff val="50000"/>
                </a:sysClr>
              </a:solidFill>
              <a:prstDash val="solid"/>
              <a:miter lim="800000"/>
            </a:ln>
            <a:effectLst/>
          </p:spPr>
        </p:cxnSp>
        <p:sp>
          <p:nvSpPr>
            <p:cNvPr id="10" name="Rectangle 42">
              <a:extLst>
                <a:ext uri="{FF2B5EF4-FFF2-40B4-BE49-F238E27FC236}">
                  <a16:creationId xmlns:a16="http://schemas.microsoft.com/office/drawing/2014/main" id="{62CF727B-842C-4312-94F2-0171F977C474}"/>
                </a:ext>
              </a:extLst>
            </p:cNvPr>
            <p:cNvSpPr/>
            <p:nvPr/>
          </p:nvSpPr>
          <p:spPr>
            <a:xfrm>
              <a:off x="3392978" y="1158375"/>
              <a:ext cx="1982688" cy="324556"/>
            </a:xfrm>
            <a:prstGeom prst="rect">
              <a:avLst/>
            </a:prstGeom>
            <a:noFill/>
            <a:ln w="12700" cap="flat" cmpd="sng" algn="ctr">
              <a:noFill/>
              <a:prstDash val="solid"/>
            </a:ln>
            <a:effectLst/>
          </p:spPr>
          <p:txBody>
            <a:bodyPr lIns="91440" tIns="0" rIns="9144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a:ln>
                    <a:noFill/>
                  </a:ln>
                  <a:solidFill>
                    <a:prstClr val="black">
                      <a:lumMod val="65000"/>
                      <a:lumOff val="3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Personal Interest  </a:t>
              </a:r>
              <a:r>
                <a:rPr kumimoji="0" lang="en-US" altLang="zh-CN" sz="1600" b="1" i="0" u="none" strike="noStrike" kern="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X</a:t>
              </a:r>
              <a:endParaRPr kumimoji="0" lang="en-US" sz="1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grpSp>
        <p:nvGrpSpPr>
          <p:cNvPr id="11" name="Group 10">
            <a:extLst>
              <a:ext uri="{FF2B5EF4-FFF2-40B4-BE49-F238E27FC236}">
                <a16:creationId xmlns:a16="http://schemas.microsoft.com/office/drawing/2014/main" id="{F8371B69-6C99-4021-9D7D-486D5A583A57}"/>
              </a:ext>
            </a:extLst>
          </p:cNvPr>
          <p:cNvGrpSpPr/>
          <p:nvPr/>
        </p:nvGrpSpPr>
        <p:grpSpPr>
          <a:xfrm>
            <a:off x="1992794" y="3621116"/>
            <a:ext cx="5845505" cy="1043150"/>
            <a:chOff x="1933605" y="3290665"/>
            <a:chExt cx="5224128" cy="1043150"/>
          </a:xfrm>
        </p:grpSpPr>
        <p:grpSp>
          <p:nvGrpSpPr>
            <p:cNvPr id="12" name="Group 11">
              <a:extLst>
                <a:ext uri="{FF2B5EF4-FFF2-40B4-BE49-F238E27FC236}">
                  <a16:creationId xmlns:a16="http://schemas.microsoft.com/office/drawing/2014/main" id="{E1887D57-1531-493A-A064-CF5DE9C61336}"/>
                </a:ext>
              </a:extLst>
            </p:cNvPr>
            <p:cNvGrpSpPr/>
            <p:nvPr/>
          </p:nvGrpSpPr>
          <p:grpSpPr>
            <a:xfrm>
              <a:off x="1986267" y="3290665"/>
              <a:ext cx="5171466" cy="629625"/>
              <a:chOff x="1986267" y="3290665"/>
              <a:chExt cx="5171466" cy="629625"/>
            </a:xfrm>
          </p:grpSpPr>
          <p:cxnSp>
            <p:nvCxnSpPr>
              <p:cNvPr id="14" name="直接连接符 17">
                <a:extLst>
                  <a:ext uri="{FF2B5EF4-FFF2-40B4-BE49-F238E27FC236}">
                    <a16:creationId xmlns:a16="http://schemas.microsoft.com/office/drawing/2014/main" id="{089F3FCB-7E56-4543-8AB6-B871840C7828}"/>
                  </a:ext>
                </a:extLst>
              </p:cNvPr>
              <p:cNvCxnSpPr>
                <a:cxnSpLocks/>
              </p:cNvCxnSpPr>
              <p:nvPr/>
            </p:nvCxnSpPr>
            <p:spPr>
              <a:xfrm flipH="1">
                <a:off x="1986267" y="3920290"/>
                <a:ext cx="3898888" cy="0"/>
              </a:xfrm>
              <a:prstGeom prst="line">
                <a:avLst/>
              </a:prstGeom>
              <a:noFill/>
              <a:ln w="25400" cap="flat" cmpd="sng" algn="ctr">
                <a:solidFill>
                  <a:sysClr val="windowText" lastClr="000000">
                    <a:lumMod val="50000"/>
                    <a:lumOff val="50000"/>
                  </a:sysClr>
                </a:solidFill>
                <a:prstDash val="solid"/>
                <a:miter lim="800000"/>
              </a:ln>
              <a:effectLst/>
            </p:spPr>
          </p:cxnSp>
          <p:cxnSp>
            <p:nvCxnSpPr>
              <p:cNvPr id="15" name="直接连接符 74">
                <a:extLst>
                  <a:ext uri="{FF2B5EF4-FFF2-40B4-BE49-F238E27FC236}">
                    <a16:creationId xmlns:a16="http://schemas.microsoft.com/office/drawing/2014/main" id="{E9082A6C-DA14-4789-837F-0B3E5824FE0A}"/>
                  </a:ext>
                </a:extLst>
              </p:cNvPr>
              <p:cNvCxnSpPr/>
              <p:nvPr/>
            </p:nvCxnSpPr>
            <p:spPr>
              <a:xfrm rot="10800000" flipH="1">
                <a:off x="5885154" y="3290665"/>
                <a:ext cx="1272579" cy="629625"/>
              </a:xfrm>
              <a:prstGeom prst="line">
                <a:avLst/>
              </a:prstGeom>
              <a:noFill/>
              <a:ln w="25400" cap="flat" cmpd="sng" algn="ctr">
                <a:solidFill>
                  <a:sysClr val="windowText" lastClr="000000">
                    <a:lumMod val="50000"/>
                    <a:lumOff val="50000"/>
                  </a:sysClr>
                </a:solidFill>
                <a:prstDash val="solid"/>
                <a:miter lim="800000"/>
              </a:ln>
              <a:effectLst/>
            </p:spPr>
          </p:cxnSp>
          <p:sp>
            <p:nvSpPr>
              <p:cNvPr id="16" name="Rectangle 42">
                <a:extLst>
                  <a:ext uri="{FF2B5EF4-FFF2-40B4-BE49-F238E27FC236}">
                    <a16:creationId xmlns:a16="http://schemas.microsoft.com/office/drawing/2014/main" id="{6CAD61D9-8D51-4B52-8538-026EB491F72D}"/>
                  </a:ext>
                </a:extLst>
              </p:cNvPr>
              <p:cNvSpPr/>
              <p:nvPr/>
            </p:nvSpPr>
            <p:spPr>
              <a:xfrm>
                <a:off x="1986267" y="3550374"/>
                <a:ext cx="4363130" cy="324556"/>
              </a:xfrm>
              <a:prstGeom prst="rect">
                <a:avLst/>
              </a:prstGeom>
              <a:noFill/>
              <a:ln w="12700" cap="flat" cmpd="sng" algn="ctr">
                <a:noFill/>
                <a:prstDash val="solid"/>
              </a:ln>
              <a:effectLst/>
            </p:spPr>
            <p:txBody>
              <a:bodyPr lIns="91440" tIns="0" rIns="9144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a:ln>
                      <a:noFill/>
                    </a:ln>
                    <a:solidFill>
                      <a:prstClr val="black">
                        <a:lumMod val="65000"/>
                        <a:lumOff val="3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Article 105 of the Chinese Charity Law</a:t>
                </a:r>
                <a:endParaRPr kumimoji="0" lang="en-US" sz="1600" b="1" i="0" u="none" strike="noStrike" kern="0" cap="none" spc="0" normalizeH="0" baseline="0" noProof="0" dirty="0">
                  <a:ln>
                    <a:noFill/>
                  </a:ln>
                  <a:solidFill>
                    <a:prstClr val="black">
                      <a:lumMod val="65000"/>
                      <a:lumOff val="35000"/>
                    </a:prstClr>
                  </a:solidFill>
                  <a:effectLst/>
                  <a:uLnTx/>
                  <a:uFillTx/>
                  <a:latin typeface="Times New Roman" panose="02020603050405020304" pitchFamily="18" charset="0"/>
                  <a:cs typeface="Times New Roman" panose="02020603050405020304" pitchFamily="18" charset="0"/>
                </a:endParaRPr>
              </a:p>
            </p:txBody>
          </p:sp>
        </p:grpSp>
        <p:sp>
          <p:nvSpPr>
            <p:cNvPr id="13" name="Rectangle 42">
              <a:extLst>
                <a:ext uri="{FF2B5EF4-FFF2-40B4-BE49-F238E27FC236}">
                  <a16:creationId xmlns:a16="http://schemas.microsoft.com/office/drawing/2014/main" id="{C5F23E91-E476-479C-BFF3-A922EB117E6E}"/>
                </a:ext>
              </a:extLst>
            </p:cNvPr>
            <p:cNvSpPr/>
            <p:nvPr/>
          </p:nvSpPr>
          <p:spPr>
            <a:xfrm>
              <a:off x="1933605" y="4009259"/>
              <a:ext cx="4363130" cy="324556"/>
            </a:xfrm>
            <a:prstGeom prst="rect">
              <a:avLst/>
            </a:prstGeom>
            <a:noFill/>
            <a:ln w="12700" cap="flat" cmpd="sng" algn="ctr">
              <a:noFill/>
              <a:prstDash val="solid"/>
            </a:ln>
            <a:effectLst/>
          </p:spPr>
          <p:txBody>
            <a:bodyPr lIns="91440" tIns="0" rIns="9144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lumMod val="65000"/>
                      <a:lumOff val="35000"/>
                    </a:prstClr>
                  </a:solidFill>
                  <a:effectLst/>
                  <a:uLnTx/>
                  <a:uFillTx/>
                  <a:latin typeface="Times New Roman" panose="02020603050405020304" pitchFamily="18" charset="0"/>
                  <a:cs typeface="Times New Roman" panose="02020603050405020304" pitchFamily="18" charset="0"/>
                </a:rPr>
                <a:t>administrative penalties</a:t>
              </a:r>
            </a:p>
          </p:txBody>
        </p:sp>
      </p:grpSp>
    </p:spTree>
    <p:extLst>
      <p:ext uri="{BB962C8B-B14F-4D97-AF65-F5344CB8AC3E}">
        <p14:creationId xmlns:p14="http://schemas.microsoft.com/office/powerpoint/2010/main" val="3661732749"/>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ircle(in)">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2">
            <a:extLst>
              <a:ext uri="{FF2B5EF4-FFF2-40B4-BE49-F238E27FC236}">
                <a16:creationId xmlns:a16="http://schemas.microsoft.com/office/drawing/2014/main" id="{BF3A8766-B473-4668-A045-8A503AA0A3B9}"/>
              </a:ext>
            </a:extLst>
          </p:cNvPr>
          <p:cNvSpPr/>
          <p:nvPr/>
        </p:nvSpPr>
        <p:spPr>
          <a:xfrm>
            <a:off x="971600" y="1060485"/>
            <a:ext cx="1871471" cy="430757"/>
          </a:xfrm>
          <a:prstGeom prst="rect">
            <a:avLst/>
          </a:prstGeom>
          <a:noFill/>
          <a:ln w="12700" cap="flat" cmpd="sng" algn="ctr">
            <a:noFill/>
            <a:prstDash val="solid"/>
          </a:ln>
          <a:effectLst/>
        </p:spPr>
        <p:txBody>
          <a:bodyPr lIns="91440" tIns="0" rIns="91440" bIns="0" rtlCol="0" anchor="t"/>
          <a:lstStyle/>
          <a:p>
            <a:pPr algn="ctr">
              <a:defRPr/>
            </a:pPr>
            <a:r>
              <a:rPr lang="en-US" sz="1600" b="1" kern="0" dirty="0">
                <a:solidFill>
                  <a:prstClr val="black">
                    <a:lumMod val="65000"/>
                    <a:lumOff val="35000"/>
                  </a:prstClr>
                </a:solidFill>
                <a:latin typeface="Times New Roman" panose="02020603050405020304" pitchFamily="18" charset="0"/>
                <a:cs typeface="Times New Roman" panose="02020603050405020304" pitchFamily="18" charset="0"/>
              </a:rPr>
              <a:t>Pre-establishment</a:t>
            </a:r>
          </a:p>
          <a:p>
            <a:pPr algn="ctr">
              <a:defRPr/>
            </a:pPr>
            <a:endParaRPr lang="en-US" sz="1600" b="1" kern="0" dirty="0">
              <a:solidFill>
                <a:prstClr val="black">
                  <a:lumMod val="65000"/>
                  <a:lumOff val="35000"/>
                </a:prstClr>
              </a:solidFill>
              <a:latin typeface="Times New Roman" panose="02020603050405020304" pitchFamily="18" charset="0"/>
              <a:cs typeface="Times New Roman" panose="02020603050405020304" pitchFamily="18" charset="0"/>
            </a:endParaRPr>
          </a:p>
          <a:p>
            <a:pPr algn="ctr">
              <a:defRPr/>
            </a:pPr>
            <a:r>
              <a:rPr lang="en-US" sz="1600" b="1" kern="0" dirty="0">
                <a:solidFill>
                  <a:prstClr val="black">
                    <a:lumMod val="65000"/>
                    <a:lumOff val="35000"/>
                  </a:prstClr>
                </a:solidFill>
                <a:latin typeface="Times New Roman" panose="02020603050405020304" pitchFamily="18" charset="0"/>
                <a:cs typeface="Times New Roman" panose="02020603050405020304" pitchFamily="18" charset="0"/>
              </a:rPr>
              <a:t>Negotiation Stage</a:t>
            </a:r>
          </a:p>
        </p:txBody>
      </p:sp>
      <p:sp>
        <p:nvSpPr>
          <p:cNvPr id="3" name="标题 3">
            <a:extLst>
              <a:ext uri="{FF2B5EF4-FFF2-40B4-BE49-F238E27FC236}">
                <a16:creationId xmlns:a16="http://schemas.microsoft.com/office/drawing/2014/main" id="{18D1305B-7D48-4998-A730-4E80B2C75DA5}"/>
              </a:ext>
            </a:extLst>
          </p:cNvPr>
          <p:cNvSpPr txBox="1">
            <a:spLocks/>
          </p:cNvSpPr>
          <p:nvPr/>
        </p:nvSpPr>
        <p:spPr>
          <a:xfrm>
            <a:off x="-4018" y="-223272"/>
            <a:ext cx="8229600" cy="85725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altLang="zh-CN" sz="1600" b="1" i="0" u="none" strike="noStrike" kern="1200" cap="none" spc="0" normalizeH="0" baseline="0" noProof="0" dirty="0">
                <a:ln>
                  <a:noFill/>
                </a:ln>
                <a:solidFill>
                  <a:srgbClr val="A20000"/>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Practice</a:t>
            </a:r>
            <a:endParaRPr kumimoji="0" lang="zh-CN" altLang="en-US" sz="1600" b="1" i="0" u="none" strike="noStrike" kern="1200" cap="none" spc="0" normalizeH="0" baseline="0" noProof="0" dirty="0">
              <a:ln>
                <a:noFill/>
              </a:ln>
              <a:solidFill>
                <a:srgbClr val="A20000"/>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p:txBody>
      </p:sp>
      <p:sp>
        <p:nvSpPr>
          <p:cNvPr id="4" name="Rectangle 42">
            <a:extLst>
              <a:ext uri="{FF2B5EF4-FFF2-40B4-BE49-F238E27FC236}">
                <a16:creationId xmlns:a16="http://schemas.microsoft.com/office/drawing/2014/main" id="{B65BD986-017F-4ED7-B970-2BBD10BD8240}"/>
              </a:ext>
            </a:extLst>
          </p:cNvPr>
          <p:cNvSpPr/>
          <p:nvPr/>
        </p:nvSpPr>
        <p:spPr>
          <a:xfrm>
            <a:off x="4716016" y="1238471"/>
            <a:ext cx="2402056" cy="324556"/>
          </a:xfrm>
          <a:prstGeom prst="rect">
            <a:avLst/>
          </a:prstGeom>
          <a:noFill/>
          <a:ln w="12700" cap="flat" cmpd="sng" algn="ctr">
            <a:noFill/>
            <a:prstDash val="solid"/>
          </a:ln>
          <a:effectLst/>
        </p:spPr>
        <p:txBody>
          <a:bodyPr lIns="91440" tIns="0" rIns="91440" bIns="0" rtlCol="0" anchor="ctr"/>
          <a:lstStyle/>
          <a:p>
            <a:pPr algn="ctr">
              <a:defRPr/>
            </a:pPr>
            <a:r>
              <a:rPr lang="en-US" sz="1600" b="1" kern="0" dirty="0">
                <a:solidFill>
                  <a:prstClr val="black">
                    <a:lumMod val="65000"/>
                    <a:lumOff val="35000"/>
                  </a:prstClr>
                </a:solidFill>
                <a:latin typeface="Times New Roman" panose="02020603050405020304" pitchFamily="18" charset="0"/>
                <a:cs typeface="Times New Roman" panose="02020603050405020304" pitchFamily="18" charset="0"/>
              </a:rPr>
              <a:t>Post-establishment</a:t>
            </a:r>
          </a:p>
          <a:p>
            <a:pPr algn="ctr">
              <a:defRPr/>
            </a:pPr>
            <a:endParaRPr lang="en-US" altLang="zh-CN" sz="1600" b="1" kern="0" dirty="0">
              <a:solidFill>
                <a:prstClr val="black">
                  <a:lumMod val="65000"/>
                  <a:lumOff val="35000"/>
                </a:prstClr>
              </a:solidFill>
              <a:latin typeface="Times New Roman" panose="02020603050405020304" pitchFamily="18" charset="0"/>
              <a:ea typeface="等线" panose="02010600030101010101" pitchFamily="2" charset="-122"/>
              <a:cs typeface="Times New Roman" panose="02020603050405020304" pitchFamily="18" charset="0"/>
            </a:endParaRPr>
          </a:p>
          <a:p>
            <a:pPr algn="ctr">
              <a:defRPr/>
            </a:pPr>
            <a:r>
              <a:rPr lang="en-US" altLang="zh-CN" sz="1600" b="1" kern="0" dirty="0">
                <a:solidFill>
                  <a:prstClr val="black">
                    <a:lumMod val="65000"/>
                    <a:lumOff val="35000"/>
                  </a:prstClr>
                </a:solidFill>
                <a:latin typeface="Times New Roman" panose="02020603050405020304" pitchFamily="18" charset="0"/>
                <a:ea typeface="等线" panose="02010600030101010101" pitchFamily="2" charset="-122"/>
                <a:cs typeface="Times New Roman" panose="02020603050405020304" pitchFamily="18" charset="0"/>
              </a:rPr>
              <a:t>Operation Stage</a:t>
            </a:r>
            <a:endParaRPr lang="en-US" sz="1600" b="1" kern="0" dirty="0">
              <a:solidFill>
                <a:prstClr val="black">
                  <a:lumMod val="65000"/>
                  <a:lumOff val="35000"/>
                </a:prstClr>
              </a:solidFill>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DA04B69D-B2D4-4EDD-B72D-71D729AB5B00}"/>
              </a:ext>
            </a:extLst>
          </p:cNvPr>
          <p:cNvGrpSpPr/>
          <p:nvPr/>
        </p:nvGrpSpPr>
        <p:grpSpPr>
          <a:xfrm>
            <a:off x="708354" y="1851670"/>
            <a:ext cx="2495493" cy="1620700"/>
            <a:chOff x="708354" y="1851670"/>
            <a:chExt cx="2495493" cy="1620700"/>
          </a:xfrm>
        </p:grpSpPr>
        <p:sp>
          <p:nvSpPr>
            <p:cNvPr id="6" name="Rectangle 42">
              <a:extLst>
                <a:ext uri="{FF2B5EF4-FFF2-40B4-BE49-F238E27FC236}">
                  <a16:creationId xmlns:a16="http://schemas.microsoft.com/office/drawing/2014/main" id="{517EC0E5-492B-4959-AE55-88F3A6C71127}"/>
                </a:ext>
              </a:extLst>
            </p:cNvPr>
            <p:cNvSpPr/>
            <p:nvPr/>
          </p:nvSpPr>
          <p:spPr>
            <a:xfrm>
              <a:off x="708354" y="3147814"/>
              <a:ext cx="2495493" cy="324556"/>
            </a:xfrm>
            <a:prstGeom prst="rect">
              <a:avLst/>
            </a:prstGeom>
            <a:noFill/>
            <a:ln w="12700" cap="flat" cmpd="sng" algn="ctr">
              <a:noFill/>
              <a:prstDash val="solid"/>
            </a:ln>
            <a:effectLst/>
          </p:spPr>
          <p:txBody>
            <a:bodyPr lIns="91440" tIns="0" rIns="9144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lumMod val="65000"/>
                      <a:lumOff val="35000"/>
                    </a:prstClr>
                  </a:solidFill>
                  <a:effectLst/>
                  <a:uLnTx/>
                  <a:uFillTx/>
                  <a:latin typeface="Times New Roman" panose="02020603050405020304" pitchFamily="18" charset="0"/>
                  <a:cs typeface="Times New Roman" panose="02020603050405020304" pitchFamily="18" charset="0"/>
                </a:rPr>
                <a:t>Trusteeship Contract</a:t>
              </a:r>
              <a:r>
                <a:rPr kumimoji="0" lang="en-US" altLang="zh-CN" sz="1600" b="1" i="0" u="none" strike="noStrike" kern="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  X</a:t>
              </a:r>
              <a:r>
                <a:rPr kumimoji="0" lang="en-US" sz="1600" b="1" i="0" u="none" strike="noStrike" kern="0" cap="none" spc="0" normalizeH="0" baseline="0" noProof="0" dirty="0">
                  <a:ln>
                    <a:noFill/>
                  </a:ln>
                  <a:solidFill>
                    <a:prstClr val="black">
                      <a:lumMod val="65000"/>
                      <a:lumOff val="35000"/>
                    </a:prstClr>
                  </a:solidFill>
                  <a:effectLst/>
                  <a:uLnTx/>
                  <a:uFillTx/>
                  <a:latin typeface="Times New Roman" panose="02020603050405020304" pitchFamily="18" charset="0"/>
                  <a:cs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B711C1AB-8F33-41BC-AC8B-03F9C458DCA8}"/>
                </a:ext>
              </a:extLst>
            </p:cNvPr>
            <p:cNvCxnSpPr>
              <a:cxnSpLocks/>
            </p:cNvCxnSpPr>
            <p:nvPr/>
          </p:nvCxnSpPr>
          <p:spPr>
            <a:xfrm>
              <a:off x="1835696" y="1851670"/>
              <a:ext cx="0" cy="1152128"/>
            </a:xfrm>
            <a:prstGeom prst="straightConnector1">
              <a:avLst/>
            </a:prstGeom>
            <a:noFill/>
            <a:ln w="6350" cap="flat" cmpd="sng" algn="ctr">
              <a:solidFill>
                <a:sysClr val="windowText" lastClr="000000"/>
              </a:solidFill>
              <a:prstDash val="solid"/>
              <a:miter lim="800000"/>
              <a:tailEnd type="triangle"/>
            </a:ln>
            <a:effectLst/>
          </p:spPr>
        </p:cxnSp>
      </p:grpSp>
      <p:grpSp>
        <p:nvGrpSpPr>
          <p:cNvPr id="8" name="Group 7">
            <a:extLst>
              <a:ext uri="{FF2B5EF4-FFF2-40B4-BE49-F238E27FC236}">
                <a16:creationId xmlns:a16="http://schemas.microsoft.com/office/drawing/2014/main" id="{6A914FAA-D061-47B5-99A7-95C42C539097}"/>
              </a:ext>
            </a:extLst>
          </p:cNvPr>
          <p:cNvGrpSpPr/>
          <p:nvPr/>
        </p:nvGrpSpPr>
        <p:grpSpPr>
          <a:xfrm>
            <a:off x="3999301" y="1840714"/>
            <a:ext cx="1868843" cy="1688505"/>
            <a:chOff x="3999301" y="1840714"/>
            <a:chExt cx="1868843" cy="1688505"/>
          </a:xfrm>
        </p:grpSpPr>
        <p:cxnSp>
          <p:nvCxnSpPr>
            <p:cNvPr id="9" name="Straight Arrow Connector 8">
              <a:extLst>
                <a:ext uri="{FF2B5EF4-FFF2-40B4-BE49-F238E27FC236}">
                  <a16:creationId xmlns:a16="http://schemas.microsoft.com/office/drawing/2014/main" id="{147B03ED-D2F7-4AC6-8C5B-7B9B0AA4103F}"/>
                </a:ext>
              </a:extLst>
            </p:cNvPr>
            <p:cNvCxnSpPr>
              <a:cxnSpLocks/>
            </p:cNvCxnSpPr>
            <p:nvPr/>
          </p:nvCxnSpPr>
          <p:spPr>
            <a:xfrm flipH="1">
              <a:off x="4946918" y="1840714"/>
              <a:ext cx="617614" cy="1120792"/>
            </a:xfrm>
            <a:prstGeom prst="straightConnector1">
              <a:avLst/>
            </a:prstGeom>
            <a:noFill/>
            <a:ln w="6350" cap="flat" cmpd="sng" algn="ctr">
              <a:solidFill>
                <a:sysClr val="windowText" lastClr="000000"/>
              </a:solidFill>
              <a:prstDash val="solid"/>
              <a:miter lim="800000"/>
              <a:tailEnd type="triangle"/>
            </a:ln>
            <a:effectLst/>
          </p:spPr>
        </p:cxnSp>
        <p:sp>
          <p:nvSpPr>
            <p:cNvPr id="10" name="Rectangle 42">
              <a:extLst>
                <a:ext uri="{FF2B5EF4-FFF2-40B4-BE49-F238E27FC236}">
                  <a16:creationId xmlns:a16="http://schemas.microsoft.com/office/drawing/2014/main" id="{7EA14B94-F3AA-4AE2-97F4-1FD0D04F94D6}"/>
                </a:ext>
              </a:extLst>
            </p:cNvPr>
            <p:cNvSpPr/>
            <p:nvPr/>
          </p:nvSpPr>
          <p:spPr>
            <a:xfrm>
              <a:off x="3999301" y="3204663"/>
              <a:ext cx="1868843" cy="324556"/>
            </a:xfrm>
            <a:prstGeom prst="rect">
              <a:avLst/>
            </a:prstGeom>
            <a:noFill/>
            <a:ln w="12700" cap="flat" cmpd="sng" algn="ctr">
              <a:noFill/>
              <a:prstDash val="solid"/>
            </a:ln>
            <a:effectLst/>
          </p:spPr>
          <p:txBody>
            <a:bodyPr lIns="91440" tIns="0" rIns="9144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lumMod val="65000"/>
                      <a:lumOff val="35000"/>
                    </a:prstClr>
                  </a:solidFill>
                  <a:effectLst/>
                  <a:uLnTx/>
                  <a:uFillTx/>
                  <a:latin typeface="Times New Roman" panose="02020603050405020304" pitchFamily="18" charset="0"/>
                  <a:cs typeface="Times New Roman" panose="02020603050405020304" pitchFamily="18" charset="0"/>
                </a:rPr>
                <a:t>Resolution Dispute Clause</a:t>
              </a:r>
            </a:p>
          </p:txBody>
        </p:sp>
      </p:grpSp>
      <p:grpSp>
        <p:nvGrpSpPr>
          <p:cNvPr id="11" name="Group 10">
            <a:extLst>
              <a:ext uri="{FF2B5EF4-FFF2-40B4-BE49-F238E27FC236}">
                <a16:creationId xmlns:a16="http://schemas.microsoft.com/office/drawing/2014/main" id="{0396B783-364C-4249-8E99-06FE6B37FFE6}"/>
              </a:ext>
            </a:extLst>
          </p:cNvPr>
          <p:cNvGrpSpPr/>
          <p:nvPr/>
        </p:nvGrpSpPr>
        <p:grpSpPr>
          <a:xfrm>
            <a:off x="6084168" y="1840714"/>
            <a:ext cx="1868843" cy="1631656"/>
            <a:chOff x="6084168" y="1840714"/>
            <a:chExt cx="1868843" cy="1631656"/>
          </a:xfrm>
        </p:grpSpPr>
        <p:cxnSp>
          <p:nvCxnSpPr>
            <p:cNvPr id="12" name="Straight Arrow Connector 11">
              <a:extLst>
                <a:ext uri="{FF2B5EF4-FFF2-40B4-BE49-F238E27FC236}">
                  <a16:creationId xmlns:a16="http://schemas.microsoft.com/office/drawing/2014/main" id="{AEF7F9B9-F2BD-4441-80FD-12B6B390EFFE}"/>
                </a:ext>
              </a:extLst>
            </p:cNvPr>
            <p:cNvCxnSpPr>
              <a:cxnSpLocks/>
            </p:cNvCxnSpPr>
            <p:nvPr/>
          </p:nvCxnSpPr>
          <p:spPr>
            <a:xfrm>
              <a:off x="6084168" y="1840714"/>
              <a:ext cx="720080" cy="1163084"/>
            </a:xfrm>
            <a:prstGeom prst="straightConnector1">
              <a:avLst/>
            </a:prstGeom>
            <a:noFill/>
            <a:ln w="6350" cap="flat" cmpd="sng" algn="ctr">
              <a:solidFill>
                <a:sysClr val="windowText" lastClr="000000"/>
              </a:solidFill>
              <a:prstDash val="solid"/>
              <a:miter lim="800000"/>
              <a:tailEnd type="triangle"/>
            </a:ln>
            <a:effectLst/>
          </p:spPr>
        </p:cxnSp>
        <p:sp>
          <p:nvSpPr>
            <p:cNvPr id="13" name="Rectangle 42">
              <a:extLst>
                <a:ext uri="{FF2B5EF4-FFF2-40B4-BE49-F238E27FC236}">
                  <a16:creationId xmlns:a16="http://schemas.microsoft.com/office/drawing/2014/main" id="{3C4FFE23-F03B-4D5D-A399-65BC98C9CFFB}"/>
                </a:ext>
              </a:extLst>
            </p:cNvPr>
            <p:cNvSpPr/>
            <p:nvPr/>
          </p:nvSpPr>
          <p:spPr>
            <a:xfrm>
              <a:off x="6084168" y="3147814"/>
              <a:ext cx="1868843" cy="324556"/>
            </a:xfrm>
            <a:prstGeom prst="rect">
              <a:avLst/>
            </a:prstGeom>
            <a:noFill/>
            <a:ln w="12700" cap="flat" cmpd="sng" algn="ctr">
              <a:noFill/>
              <a:prstDash val="solid"/>
            </a:ln>
            <a:effectLst/>
          </p:spPr>
          <p:txBody>
            <a:bodyPr lIns="91440" tIns="0" rIns="9144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a:ln>
                    <a:noFill/>
                  </a:ln>
                  <a:solidFill>
                    <a:prstClr val="black">
                      <a:lumMod val="65000"/>
                      <a:lumOff val="3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Power to Resign</a:t>
              </a:r>
              <a:endParaRPr kumimoji="0" lang="en-US" sz="1600" b="1" i="0" u="none" strike="noStrike" kern="0" cap="none" spc="0" normalizeH="0" baseline="0" noProof="0" dirty="0">
                <a:ln>
                  <a:noFill/>
                </a:ln>
                <a:solidFill>
                  <a:prstClr val="black">
                    <a:lumMod val="65000"/>
                    <a:lumOff val="35000"/>
                  </a:prstClr>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447409640"/>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2">
            <a:extLst>
              <a:ext uri="{FF2B5EF4-FFF2-40B4-BE49-F238E27FC236}">
                <a16:creationId xmlns:a16="http://schemas.microsoft.com/office/drawing/2014/main" id="{6321757E-D5D9-4258-9B75-1149917F483E}"/>
              </a:ext>
            </a:extLst>
          </p:cNvPr>
          <p:cNvSpPr/>
          <p:nvPr/>
        </p:nvSpPr>
        <p:spPr>
          <a:xfrm>
            <a:off x="568576" y="884839"/>
            <a:ext cx="3528390" cy="430757"/>
          </a:xfrm>
          <a:prstGeom prst="rect">
            <a:avLst/>
          </a:prstGeom>
          <a:noFill/>
          <a:ln w="12700" cap="flat" cmpd="sng" algn="ctr">
            <a:noFill/>
            <a:prstDash val="solid"/>
          </a:ln>
          <a:effectLst/>
        </p:spPr>
        <p:txBody>
          <a:bodyPr lIns="91440" tIns="0" rIns="91440" bIns="0" rtlCol="0" anchor="t"/>
          <a:lstStyle/>
          <a:p>
            <a:pPr algn="ctr">
              <a:defRPr/>
            </a:pPr>
            <a:endParaRPr lang="en-US" sz="1600" b="1" kern="0" dirty="0">
              <a:solidFill>
                <a:prstClr val="black">
                  <a:lumMod val="65000"/>
                  <a:lumOff val="35000"/>
                </a:prstClr>
              </a:solidFill>
              <a:latin typeface="Times New Roman" panose="02020603050405020304" pitchFamily="18" charset="0"/>
              <a:cs typeface="Times New Roman" panose="02020603050405020304" pitchFamily="18" charset="0"/>
            </a:endParaRPr>
          </a:p>
          <a:p>
            <a:pPr algn="ctr">
              <a:defRPr/>
            </a:pPr>
            <a:r>
              <a:rPr lang="en-US" sz="1600" b="1" kern="0" dirty="0">
                <a:solidFill>
                  <a:prstClr val="black">
                    <a:lumMod val="65000"/>
                    <a:lumOff val="35000"/>
                  </a:prstClr>
                </a:solidFill>
                <a:latin typeface="Times New Roman" panose="02020603050405020304" pitchFamily="18" charset="0"/>
                <a:cs typeface="Times New Roman" panose="02020603050405020304" pitchFamily="18" charset="0"/>
              </a:rPr>
              <a:t>Article 45 of the Chinese Charity Law </a:t>
            </a:r>
          </a:p>
          <a:p>
            <a:pPr algn="ctr">
              <a:defRPr/>
            </a:pPr>
            <a:r>
              <a:rPr lang="en-US" sz="1600" b="1" kern="0" dirty="0">
                <a:solidFill>
                  <a:srgbClr val="FF0000"/>
                </a:solidFill>
                <a:latin typeface="Times New Roman" panose="02020603050405020304" pitchFamily="18" charset="0"/>
                <a:cs typeface="Times New Roman" panose="02020603050405020304" pitchFamily="18" charset="0"/>
              </a:rPr>
              <a:t>Recording</a:t>
            </a:r>
          </a:p>
        </p:txBody>
      </p:sp>
      <p:sp>
        <p:nvSpPr>
          <p:cNvPr id="3" name="标题 3">
            <a:extLst>
              <a:ext uri="{FF2B5EF4-FFF2-40B4-BE49-F238E27FC236}">
                <a16:creationId xmlns:a16="http://schemas.microsoft.com/office/drawing/2014/main" id="{F50DD814-6AD7-423B-AA2F-F954972752D2}"/>
              </a:ext>
            </a:extLst>
          </p:cNvPr>
          <p:cNvSpPr txBox="1">
            <a:spLocks/>
          </p:cNvSpPr>
          <p:nvPr/>
        </p:nvSpPr>
        <p:spPr>
          <a:xfrm>
            <a:off x="-4018" y="-223272"/>
            <a:ext cx="8229600" cy="85725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altLang="zh-CN" sz="1600" b="1" i="0" u="none" strike="noStrike" kern="1200" cap="none" spc="0" normalizeH="0" baseline="0" noProof="0" dirty="0">
                <a:ln>
                  <a:noFill/>
                </a:ln>
                <a:solidFill>
                  <a:srgbClr val="A20000"/>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Regulatory Practice</a:t>
            </a:r>
            <a:endParaRPr kumimoji="0" lang="zh-CN" altLang="en-US" sz="1600" b="1" i="0" u="none" strike="noStrike" kern="1200" cap="none" spc="0" normalizeH="0" baseline="0" noProof="0" dirty="0">
              <a:ln>
                <a:noFill/>
              </a:ln>
              <a:solidFill>
                <a:srgbClr val="A20000"/>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p:txBody>
      </p:sp>
      <p:grpSp>
        <p:nvGrpSpPr>
          <p:cNvPr id="4" name="Group 3">
            <a:extLst>
              <a:ext uri="{FF2B5EF4-FFF2-40B4-BE49-F238E27FC236}">
                <a16:creationId xmlns:a16="http://schemas.microsoft.com/office/drawing/2014/main" id="{83A99DA8-D9FB-402D-A426-5510926BE42E}"/>
              </a:ext>
            </a:extLst>
          </p:cNvPr>
          <p:cNvGrpSpPr/>
          <p:nvPr/>
        </p:nvGrpSpPr>
        <p:grpSpPr>
          <a:xfrm>
            <a:off x="1259632" y="1707654"/>
            <a:ext cx="2592286" cy="1764716"/>
            <a:chOff x="708355" y="1725059"/>
            <a:chExt cx="2459650" cy="1747311"/>
          </a:xfrm>
        </p:grpSpPr>
        <p:sp>
          <p:nvSpPr>
            <p:cNvPr id="5" name="Rectangle 42">
              <a:extLst>
                <a:ext uri="{FF2B5EF4-FFF2-40B4-BE49-F238E27FC236}">
                  <a16:creationId xmlns:a16="http://schemas.microsoft.com/office/drawing/2014/main" id="{EA276D69-6D63-47B8-9BE1-D8B4B62DE836}"/>
                </a:ext>
              </a:extLst>
            </p:cNvPr>
            <p:cNvSpPr/>
            <p:nvPr/>
          </p:nvSpPr>
          <p:spPr>
            <a:xfrm>
              <a:off x="708355" y="3147814"/>
              <a:ext cx="2459650" cy="324556"/>
            </a:xfrm>
            <a:prstGeom prst="rect">
              <a:avLst/>
            </a:prstGeom>
            <a:noFill/>
            <a:ln w="12700" cap="flat" cmpd="sng" algn="ctr">
              <a:noFill/>
              <a:prstDash val="solid"/>
            </a:ln>
            <a:effectLst/>
          </p:spPr>
          <p:txBody>
            <a:bodyPr lIns="91440" tIns="0" rIns="9144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lumMod val="65000"/>
                    <a:lumOff val="35000"/>
                  </a:prstClr>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lumMod val="65000"/>
                      <a:lumOff val="35000"/>
                    </a:prstClr>
                  </a:solidFill>
                  <a:effectLst/>
                  <a:uLnTx/>
                  <a:uFillTx/>
                  <a:latin typeface="Times New Roman" panose="02020603050405020304" pitchFamily="18" charset="0"/>
                  <a:cs typeface="Times New Roman" panose="02020603050405020304" pitchFamily="18" charset="0"/>
                </a:rPr>
                <a:t>Formal Examination </a:t>
              </a:r>
              <a:r>
                <a:rPr kumimoji="0" lang="en-US" sz="1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a:t>
              </a:r>
              <a:endParaRPr kumimoji="0" lang="en-US" sz="1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lumMod val="65000"/>
                    <a:lumOff val="35000"/>
                  </a:prstClr>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lumMod val="65000"/>
                      <a:lumOff val="35000"/>
                    </a:prstClr>
                  </a:solidFill>
                  <a:effectLst/>
                  <a:uLnTx/>
                  <a:uFillTx/>
                  <a:latin typeface="Times New Roman" panose="02020603050405020304" pitchFamily="18" charset="0"/>
                  <a:cs typeface="Times New Roman" panose="02020603050405020304" pitchFamily="18" charset="0"/>
                </a:rPr>
                <a:t>Substantive Examination </a:t>
              </a:r>
              <a:r>
                <a:rPr kumimoji="0" lang="en-US" sz="1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X</a:t>
              </a:r>
            </a:p>
          </p:txBody>
        </p:sp>
        <p:cxnSp>
          <p:nvCxnSpPr>
            <p:cNvPr id="6" name="Straight Arrow Connector 5">
              <a:extLst>
                <a:ext uri="{FF2B5EF4-FFF2-40B4-BE49-F238E27FC236}">
                  <a16:creationId xmlns:a16="http://schemas.microsoft.com/office/drawing/2014/main" id="{EC2F036D-B865-4C64-AB30-B336F2D303B3}"/>
                </a:ext>
              </a:extLst>
            </p:cNvPr>
            <p:cNvCxnSpPr>
              <a:cxnSpLocks/>
            </p:cNvCxnSpPr>
            <p:nvPr/>
          </p:nvCxnSpPr>
          <p:spPr>
            <a:xfrm>
              <a:off x="1835696" y="1725059"/>
              <a:ext cx="0" cy="1152128"/>
            </a:xfrm>
            <a:prstGeom prst="straightConnector1">
              <a:avLst/>
            </a:prstGeom>
            <a:noFill/>
            <a:ln w="6350" cap="flat" cmpd="sng" algn="ctr">
              <a:solidFill>
                <a:sysClr val="windowText" lastClr="000000"/>
              </a:solidFill>
              <a:prstDash val="solid"/>
              <a:miter lim="800000"/>
              <a:tailEnd type="triangle"/>
            </a:ln>
            <a:effectLst/>
          </p:spPr>
        </p:cxnSp>
      </p:grpSp>
      <p:grpSp>
        <p:nvGrpSpPr>
          <p:cNvPr id="7" name="Group 6">
            <a:extLst>
              <a:ext uri="{FF2B5EF4-FFF2-40B4-BE49-F238E27FC236}">
                <a16:creationId xmlns:a16="http://schemas.microsoft.com/office/drawing/2014/main" id="{AD9C0A68-474F-4710-AF1E-9D90BF5A7450}"/>
              </a:ext>
            </a:extLst>
          </p:cNvPr>
          <p:cNvGrpSpPr/>
          <p:nvPr/>
        </p:nvGrpSpPr>
        <p:grpSpPr>
          <a:xfrm>
            <a:off x="5076056" y="1100218"/>
            <a:ext cx="2808310" cy="2372152"/>
            <a:chOff x="4606983" y="963054"/>
            <a:chExt cx="2808310" cy="2372152"/>
          </a:xfrm>
        </p:grpSpPr>
        <p:sp>
          <p:nvSpPr>
            <p:cNvPr id="8" name="Rectangle 42">
              <a:extLst>
                <a:ext uri="{FF2B5EF4-FFF2-40B4-BE49-F238E27FC236}">
                  <a16:creationId xmlns:a16="http://schemas.microsoft.com/office/drawing/2014/main" id="{03B93C34-EA0F-48E0-BF68-9826EA1C9A8D}"/>
                </a:ext>
              </a:extLst>
            </p:cNvPr>
            <p:cNvSpPr/>
            <p:nvPr/>
          </p:nvSpPr>
          <p:spPr>
            <a:xfrm>
              <a:off x="4606983" y="963054"/>
              <a:ext cx="2402056" cy="324556"/>
            </a:xfrm>
            <a:prstGeom prst="rect">
              <a:avLst/>
            </a:prstGeom>
            <a:noFill/>
            <a:ln w="12700" cap="flat" cmpd="sng" algn="ctr">
              <a:noFill/>
              <a:prstDash val="solid"/>
            </a:ln>
            <a:effectLst/>
          </p:spPr>
          <p:txBody>
            <a:bodyPr lIns="91440" tIns="0" rIns="9144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lumMod val="65000"/>
                      <a:lumOff val="35000"/>
                    </a:prstClr>
                  </a:solidFill>
                  <a:effectLst/>
                  <a:uLnTx/>
                  <a:uFillTx/>
                  <a:latin typeface="Times New Roman" panose="02020603050405020304" pitchFamily="18" charset="0"/>
                  <a:cs typeface="Times New Roman" panose="02020603050405020304" pitchFamily="18" charset="0"/>
                </a:rPr>
                <a:t>In Practice</a:t>
              </a:r>
            </a:p>
          </p:txBody>
        </p:sp>
        <p:sp>
          <p:nvSpPr>
            <p:cNvPr id="9" name="Rectangle 42">
              <a:extLst>
                <a:ext uri="{FF2B5EF4-FFF2-40B4-BE49-F238E27FC236}">
                  <a16:creationId xmlns:a16="http://schemas.microsoft.com/office/drawing/2014/main" id="{3CD51FE8-41AD-4BB3-8FE4-7B6763A741C5}"/>
                </a:ext>
              </a:extLst>
            </p:cNvPr>
            <p:cNvSpPr/>
            <p:nvPr/>
          </p:nvSpPr>
          <p:spPr>
            <a:xfrm>
              <a:off x="4632774" y="3007417"/>
              <a:ext cx="2782519" cy="327789"/>
            </a:xfrm>
            <a:prstGeom prst="rect">
              <a:avLst/>
            </a:prstGeom>
            <a:noFill/>
            <a:ln w="12700" cap="flat" cmpd="sng" algn="ctr">
              <a:noFill/>
              <a:prstDash val="solid"/>
            </a:ln>
            <a:effectLst/>
          </p:spPr>
          <p:txBody>
            <a:bodyPr lIns="91440" tIns="0" rIns="9144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lumMod val="65000"/>
                      <a:lumOff val="35000"/>
                    </a:prstClr>
                  </a:solidFill>
                  <a:effectLst/>
                  <a:uLnTx/>
                  <a:uFillTx/>
                  <a:latin typeface="Times New Roman" panose="02020603050405020304" pitchFamily="18" charset="0"/>
                  <a:cs typeface="Times New Roman" panose="02020603050405020304" pitchFamily="18" charset="0"/>
                </a:rPr>
                <a:t>Substantive Examination</a:t>
              </a:r>
              <a:r>
                <a:rPr kumimoji="0" lang="en-US" sz="1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endParaRPr kumimoji="0" lang="en-US" sz="1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lumMod val="65000"/>
                    <a:lumOff val="35000"/>
                  </a:prstClr>
                </a:solidFill>
                <a:effectLst/>
                <a:uLnTx/>
                <a:uFillTx/>
                <a:latin typeface="Times New Roman" panose="02020603050405020304" pitchFamily="18" charset="0"/>
                <a:cs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681A1DAC-27A7-4027-885B-865B6994CE47}"/>
                </a:ext>
              </a:extLst>
            </p:cNvPr>
            <p:cNvCxnSpPr>
              <a:cxnSpLocks/>
            </p:cNvCxnSpPr>
            <p:nvPr/>
          </p:nvCxnSpPr>
          <p:spPr>
            <a:xfrm>
              <a:off x="5820907" y="1543759"/>
              <a:ext cx="0" cy="1163604"/>
            </a:xfrm>
            <a:prstGeom prst="straightConnector1">
              <a:avLst/>
            </a:prstGeom>
            <a:noFill/>
            <a:ln w="6350" cap="flat" cmpd="sng" algn="ctr">
              <a:solidFill>
                <a:sysClr val="windowText" lastClr="000000"/>
              </a:solidFill>
              <a:prstDash val="solid"/>
              <a:miter lim="800000"/>
              <a:tailEnd type="triangle"/>
            </a:ln>
            <a:effectLst/>
          </p:spPr>
        </p:cxnSp>
      </p:grpSp>
      <p:sp>
        <p:nvSpPr>
          <p:cNvPr id="11" name="Rectangle 42">
            <a:extLst>
              <a:ext uri="{FF2B5EF4-FFF2-40B4-BE49-F238E27FC236}">
                <a16:creationId xmlns:a16="http://schemas.microsoft.com/office/drawing/2014/main" id="{107665E9-7338-4FF4-A4D3-EC62093D5F4D}"/>
              </a:ext>
            </a:extLst>
          </p:cNvPr>
          <p:cNvSpPr/>
          <p:nvPr/>
        </p:nvSpPr>
        <p:spPr>
          <a:xfrm>
            <a:off x="5125737" y="3608529"/>
            <a:ext cx="2376265" cy="327789"/>
          </a:xfrm>
          <a:prstGeom prst="rect">
            <a:avLst/>
          </a:prstGeom>
          <a:noFill/>
          <a:ln w="12700" cap="flat" cmpd="sng" algn="ctr">
            <a:noFill/>
            <a:prstDash val="solid"/>
          </a:ln>
          <a:effectLst/>
        </p:spPr>
        <p:txBody>
          <a:bodyPr lIns="91440" tIns="0" rIns="91440" bIns="0" rtlCol="0" anchor="ctr"/>
          <a:lstStyle/>
          <a:p>
            <a:pPr algn="ctr">
              <a:defRPr/>
            </a:pPr>
            <a:r>
              <a:rPr lang="en-US" sz="1600" b="1" kern="0" dirty="0">
                <a:solidFill>
                  <a:prstClr val="black">
                    <a:lumMod val="65000"/>
                    <a:lumOff val="35000"/>
                  </a:prstClr>
                </a:solidFill>
                <a:latin typeface="Times New Roman" panose="02020603050405020304" pitchFamily="18" charset="0"/>
                <a:cs typeface="Times New Roman" panose="02020603050405020304" pitchFamily="18" charset="0"/>
              </a:rPr>
              <a:t>Perception of Risks</a:t>
            </a:r>
            <a:endParaRPr lang="en-US" sz="1600" b="1" kern="0" dirty="0">
              <a:solidFill>
                <a:srgbClr val="FF0000"/>
              </a:solidFill>
              <a:latin typeface="Times New Roman" panose="02020603050405020304" pitchFamily="18" charset="0"/>
              <a:cs typeface="Times New Roman" panose="02020603050405020304" pitchFamily="18" charset="0"/>
            </a:endParaRPr>
          </a:p>
          <a:p>
            <a:pPr algn="ctr">
              <a:defRPr/>
            </a:pPr>
            <a:endParaRPr lang="en-US" sz="1600" b="1" kern="0" dirty="0">
              <a:solidFill>
                <a:prstClr val="black">
                  <a:lumMod val="65000"/>
                  <a:lumOff val="3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139677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iterate type="lt">
                                    <p:tmPct val="0"/>
                                  </p:iterate>
                                  <p:childTnLst>
                                    <p:set>
                                      <p:cBhvr>
                                        <p:cTn id="21" dur="1" fill="hold">
                                          <p:stCondLst>
                                            <p:cond delay="0"/>
                                          </p:stCondLst>
                                        </p:cTn>
                                        <p:tgtEl>
                                          <p:spTgt spid="11"/>
                                        </p:tgtEl>
                                        <p:attrNameLst>
                                          <p:attrName>style.visibility</p:attrName>
                                        </p:attrNameLst>
                                      </p:cBhvr>
                                      <p:to>
                                        <p:strVal val="visible"/>
                                      </p:to>
                                    </p:set>
                                    <p:animEffect transition="in" filter="circle(in)">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mph" presetSubtype="0" fill="hold" grpId="1" nodeType="clickEffect">
                                  <p:stCondLst>
                                    <p:cond delay="0"/>
                                  </p:stCondLst>
                                  <p:iterate type="lt">
                                    <p:tmPct val="4000"/>
                                  </p:iterate>
                                  <p:childTnLst>
                                    <p:set>
                                      <p:cBhvr override="childStyle">
                                        <p:cTn id="26" dur="1000" fill="hold"/>
                                        <p:tgtEl>
                                          <p:spTgt spid="11"/>
                                        </p:tgtEl>
                                        <p:attrNameLst>
                                          <p:attrName>style.color</p:attrName>
                                        </p:attrNameLst>
                                      </p:cBhvr>
                                      <p:to>
                                        <p:clrVal>
                                          <a:schemeClr val="accent2"/>
                                        </p:clrVal>
                                      </p:to>
                                    </p:set>
                                    <p:set>
                                      <p:cBhvr>
                                        <p:cTn id="27" dur="1000" fill="hold"/>
                                        <p:tgtEl>
                                          <p:spTgt spid="11"/>
                                        </p:tgtEl>
                                        <p:attrNameLst>
                                          <p:attrName>fillcolor</p:attrName>
                                        </p:attrNameLst>
                                      </p:cBhvr>
                                      <p:to>
                                        <p:clrVal>
                                          <a:schemeClr val="accent2"/>
                                        </p:clrVal>
                                      </p:to>
                                    </p:set>
                                    <p:set>
                                      <p:cBhvr>
                                        <p:cTn id="28" dur="1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a:extLst>
              <a:ext uri="{FF2B5EF4-FFF2-40B4-BE49-F238E27FC236}">
                <a16:creationId xmlns:a16="http://schemas.microsoft.com/office/drawing/2014/main" id="{64822336-8701-4AE3-93AB-FCFE1C459761}"/>
              </a:ext>
            </a:extLst>
          </p:cNvPr>
          <p:cNvGrpSpPr/>
          <p:nvPr/>
        </p:nvGrpSpPr>
        <p:grpSpPr>
          <a:xfrm>
            <a:off x="3195637" y="411932"/>
            <a:ext cx="2462213" cy="646331"/>
            <a:chOff x="4260850" y="548184"/>
            <a:chExt cx="3282950" cy="861775"/>
          </a:xfrm>
        </p:grpSpPr>
        <p:sp>
          <p:nvSpPr>
            <p:cNvPr id="28" name="矩形 27">
              <a:extLst>
                <a:ext uri="{FF2B5EF4-FFF2-40B4-BE49-F238E27FC236}">
                  <a16:creationId xmlns:a16="http://schemas.microsoft.com/office/drawing/2014/main" id="{58AF0557-A2A0-4F05-8947-BF5F16450EBB}"/>
                </a:ext>
              </a:extLst>
            </p:cNvPr>
            <p:cNvSpPr/>
            <p:nvPr/>
          </p:nvSpPr>
          <p:spPr>
            <a:xfrm>
              <a:off x="4260850" y="895350"/>
              <a:ext cx="323850" cy="323850"/>
            </a:xfrm>
            <a:prstGeom prst="rect">
              <a:avLst/>
            </a:prstGeom>
            <a:solidFill>
              <a:srgbClr val="A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p>
          </p:txBody>
        </p:sp>
        <p:sp>
          <p:nvSpPr>
            <p:cNvPr id="29" name="文本框 28">
              <a:extLst>
                <a:ext uri="{FF2B5EF4-FFF2-40B4-BE49-F238E27FC236}">
                  <a16:creationId xmlns:a16="http://schemas.microsoft.com/office/drawing/2014/main" id="{E9DA04FC-D5A5-4BA6-90F5-41840C1CEFE5}"/>
                </a:ext>
              </a:extLst>
            </p:cNvPr>
            <p:cNvSpPr txBox="1"/>
            <p:nvPr/>
          </p:nvSpPr>
          <p:spPr>
            <a:xfrm>
              <a:off x="4712677" y="548184"/>
              <a:ext cx="2831123" cy="861775"/>
            </a:xfrm>
            <a:prstGeom prst="rect">
              <a:avLst/>
            </a:prstGeom>
            <a:noFill/>
          </p:spPr>
          <p:txBody>
            <a:bodyPr wrap="square" rtlCol="0">
              <a:spAutoFit/>
            </a:bodyPr>
            <a:lstStyle/>
            <a:p>
              <a:r>
                <a:rPr lang="en-US" altLang="zh-CN" sz="3600" dirty="0">
                  <a:latin typeface="Times New Roman" panose="02020603050405020304" pitchFamily="18" charset="0"/>
                  <a:cs typeface="Times New Roman" panose="02020603050405020304" pitchFamily="18" charset="0"/>
                </a:rPr>
                <a:t>Contents</a:t>
              </a:r>
              <a:endParaRPr lang="zh-CN" altLang="en-US" sz="3600" dirty="0">
                <a:latin typeface="Times New Roman" panose="02020603050405020304" pitchFamily="18" charset="0"/>
                <a:cs typeface="Times New Roman" panose="02020603050405020304" pitchFamily="18" charset="0"/>
              </a:endParaRPr>
            </a:p>
          </p:txBody>
        </p:sp>
      </p:grpSp>
      <p:grpSp>
        <p:nvGrpSpPr>
          <p:cNvPr id="30" name="组合 29">
            <a:extLst>
              <a:ext uri="{FF2B5EF4-FFF2-40B4-BE49-F238E27FC236}">
                <a16:creationId xmlns:a16="http://schemas.microsoft.com/office/drawing/2014/main" id="{70585F43-5E80-442C-86ED-CE8BF27CE600}"/>
              </a:ext>
            </a:extLst>
          </p:cNvPr>
          <p:cNvGrpSpPr/>
          <p:nvPr/>
        </p:nvGrpSpPr>
        <p:grpSpPr>
          <a:xfrm>
            <a:off x="827584" y="1851670"/>
            <a:ext cx="7992887" cy="1972314"/>
            <a:chOff x="1381074" y="2635250"/>
            <a:chExt cx="7016568" cy="1808570"/>
          </a:xfrm>
        </p:grpSpPr>
        <p:sp>
          <p:nvSpPr>
            <p:cNvPr id="31" name="矩形 30">
              <a:extLst>
                <a:ext uri="{FF2B5EF4-FFF2-40B4-BE49-F238E27FC236}">
                  <a16:creationId xmlns:a16="http://schemas.microsoft.com/office/drawing/2014/main" id="{37CABFC9-B972-4956-8EB0-53B81AA4186A}"/>
                </a:ext>
              </a:extLst>
            </p:cNvPr>
            <p:cNvSpPr/>
            <p:nvPr/>
          </p:nvSpPr>
          <p:spPr>
            <a:xfrm>
              <a:off x="1479550" y="2635250"/>
              <a:ext cx="958850" cy="958850"/>
            </a:xfrm>
            <a:prstGeom prst="rect">
              <a:avLst/>
            </a:prstGeom>
            <a:solidFill>
              <a:srgbClr val="A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32" name="矩形 31">
              <a:extLst>
                <a:ext uri="{FF2B5EF4-FFF2-40B4-BE49-F238E27FC236}">
                  <a16:creationId xmlns:a16="http://schemas.microsoft.com/office/drawing/2014/main" id="{B42512AD-EAE0-4CB5-8575-9BAB14C3184B}"/>
                </a:ext>
              </a:extLst>
            </p:cNvPr>
            <p:cNvSpPr/>
            <p:nvPr/>
          </p:nvSpPr>
          <p:spPr>
            <a:xfrm>
              <a:off x="4032250" y="2635250"/>
              <a:ext cx="958850" cy="958850"/>
            </a:xfrm>
            <a:prstGeom prst="rect">
              <a:avLst/>
            </a:prstGeom>
            <a:solidFill>
              <a:srgbClr val="A36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33" name="矩形 32">
              <a:extLst>
                <a:ext uri="{FF2B5EF4-FFF2-40B4-BE49-F238E27FC236}">
                  <a16:creationId xmlns:a16="http://schemas.microsoft.com/office/drawing/2014/main" id="{A2D833B5-A7A7-4A15-8C06-00DE5D890E9E}"/>
                </a:ext>
              </a:extLst>
            </p:cNvPr>
            <p:cNvSpPr/>
            <p:nvPr/>
          </p:nvSpPr>
          <p:spPr>
            <a:xfrm>
              <a:off x="6584950" y="2635250"/>
              <a:ext cx="958850" cy="958850"/>
            </a:xfrm>
            <a:prstGeom prst="rect">
              <a:avLst/>
            </a:prstGeom>
            <a:solidFill>
              <a:srgbClr val="A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49" name="文本框 48">
              <a:extLst>
                <a:ext uri="{FF2B5EF4-FFF2-40B4-BE49-F238E27FC236}">
                  <a16:creationId xmlns:a16="http://schemas.microsoft.com/office/drawing/2014/main" id="{DA50ECA6-A897-4981-B798-1A471717CB32}"/>
                </a:ext>
              </a:extLst>
            </p:cNvPr>
            <p:cNvSpPr txBox="1"/>
            <p:nvPr/>
          </p:nvSpPr>
          <p:spPr>
            <a:xfrm>
              <a:off x="1381074" y="3794706"/>
              <a:ext cx="2370467" cy="442062"/>
            </a:xfrm>
            <a:prstGeom prst="rect">
              <a:avLst/>
            </a:prstGeom>
            <a:noFill/>
          </p:spPr>
          <p:txBody>
            <a:bodyPr wrap="square" rtlCol="0">
              <a:spAutoFit/>
            </a:bodyPr>
            <a:lstStyle/>
            <a:p>
              <a:r>
                <a:rPr lang="en-US" altLang="zh-CN" sz="2000" b="1" spc="600" dirty="0">
                  <a:latin typeface="Times New Roman" panose="02020603050405020304" pitchFamily="18" charset="0"/>
                  <a:cs typeface="Times New Roman" panose="02020603050405020304" pitchFamily="18" charset="0"/>
                </a:rPr>
                <a:t>Overview</a:t>
              </a:r>
              <a:endParaRPr lang="zh-CN" altLang="en-US" sz="2000" b="1" dirty="0"/>
            </a:p>
          </p:txBody>
        </p:sp>
        <p:sp>
          <p:nvSpPr>
            <p:cNvPr id="47" name="文本框 46">
              <a:extLst>
                <a:ext uri="{FF2B5EF4-FFF2-40B4-BE49-F238E27FC236}">
                  <a16:creationId xmlns:a16="http://schemas.microsoft.com/office/drawing/2014/main" id="{91BAA4B7-88D5-483C-A43A-6DD9539D635B}"/>
                </a:ext>
              </a:extLst>
            </p:cNvPr>
            <p:cNvSpPr txBox="1"/>
            <p:nvPr/>
          </p:nvSpPr>
          <p:spPr>
            <a:xfrm>
              <a:off x="3974194" y="3794704"/>
              <a:ext cx="2657667" cy="649116"/>
            </a:xfrm>
            <a:prstGeom prst="rect">
              <a:avLst/>
            </a:prstGeom>
            <a:noFill/>
          </p:spPr>
          <p:txBody>
            <a:bodyPr wrap="square" rtlCol="0">
              <a:spAutoFit/>
            </a:bodyPr>
            <a:lstStyle/>
            <a:p>
              <a:r>
                <a:rPr lang="en-US" altLang="zh-CN" sz="2000" b="1" spc="600" dirty="0">
                  <a:latin typeface="Times New Roman" panose="02020603050405020304" pitchFamily="18" charset="0"/>
                  <a:cs typeface="Times New Roman" panose="02020603050405020304" pitchFamily="18" charset="0"/>
                </a:rPr>
                <a:t>Charitable Collection</a:t>
              </a:r>
              <a:endParaRPr lang="zh-CN" altLang="en-US" sz="2000" b="1" dirty="0"/>
            </a:p>
          </p:txBody>
        </p:sp>
        <p:sp>
          <p:nvSpPr>
            <p:cNvPr id="45" name="文本框 44">
              <a:extLst>
                <a:ext uri="{FF2B5EF4-FFF2-40B4-BE49-F238E27FC236}">
                  <a16:creationId xmlns:a16="http://schemas.microsoft.com/office/drawing/2014/main" id="{12D8CDE7-D3E0-4A8C-AB01-6FDB3E898756}"/>
                </a:ext>
              </a:extLst>
            </p:cNvPr>
            <p:cNvSpPr txBox="1"/>
            <p:nvPr/>
          </p:nvSpPr>
          <p:spPr>
            <a:xfrm>
              <a:off x="6494744" y="3794704"/>
              <a:ext cx="1902898" cy="649116"/>
            </a:xfrm>
            <a:prstGeom prst="rect">
              <a:avLst/>
            </a:prstGeom>
            <a:noFill/>
          </p:spPr>
          <p:txBody>
            <a:bodyPr wrap="square" rtlCol="0">
              <a:spAutoFit/>
            </a:bodyPr>
            <a:lstStyle/>
            <a:p>
              <a:r>
                <a:rPr lang="en-US" altLang="zh-CN" sz="2000" b="1" spc="600" dirty="0">
                  <a:latin typeface="Times New Roman" panose="02020603050405020304" pitchFamily="18" charset="0"/>
                  <a:cs typeface="Times New Roman" panose="02020603050405020304" pitchFamily="18" charset="0"/>
                </a:rPr>
                <a:t>Charitable Trust</a:t>
              </a:r>
              <a:endParaRPr lang="zh-CN" altLang="en-US" sz="2000" b="1" dirty="0"/>
            </a:p>
          </p:txBody>
        </p:sp>
        <p:sp>
          <p:nvSpPr>
            <p:cNvPr id="39" name="文本框 38">
              <a:extLst>
                <a:ext uri="{FF2B5EF4-FFF2-40B4-BE49-F238E27FC236}">
                  <a16:creationId xmlns:a16="http://schemas.microsoft.com/office/drawing/2014/main" id="{52712E95-BB35-47BB-8ADE-E767F2A9E4D7}"/>
                </a:ext>
              </a:extLst>
            </p:cNvPr>
            <p:cNvSpPr txBox="1"/>
            <p:nvPr/>
          </p:nvSpPr>
          <p:spPr>
            <a:xfrm>
              <a:off x="1479550" y="2729954"/>
              <a:ext cx="958851" cy="550338"/>
            </a:xfrm>
            <a:prstGeom prst="rect">
              <a:avLst/>
            </a:prstGeom>
            <a:noFill/>
          </p:spPr>
          <p:txBody>
            <a:bodyPr wrap="square" rtlCol="0">
              <a:spAutoFit/>
            </a:bodyPr>
            <a:lstStyle/>
            <a:p>
              <a:pPr algn="ctr"/>
              <a:r>
                <a:rPr lang="en-US" altLang="zh-CN" sz="3300" dirty="0">
                  <a:solidFill>
                    <a:schemeClr val="bg1"/>
                  </a:solidFill>
                  <a:latin typeface="Times New Roman" panose="02020603050405020304" pitchFamily="18" charset="0"/>
                  <a:cs typeface="Times New Roman" panose="02020603050405020304" pitchFamily="18" charset="0"/>
                </a:rPr>
                <a:t>01</a:t>
              </a:r>
              <a:endParaRPr lang="zh-CN" altLang="en-US" sz="3300" dirty="0">
                <a:solidFill>
                  <a:schemeClr val="bg1"/>
                </a:solidFill>
                <a:latin typeface="Times New Roman" panose="02020603050405020304" pitchFamily="18" charset="0"/>
                <a:cs typeface="Times New Roman" panose="02020603050405020304" pitchFamily="18" charset="0"/>
              </a:endParaRPr>
            </a:p>
          </p:txBody>
        </p:sp>
        <p:sp>
          <p:nvSpPr>
            <p:cNvPr id="40" name="文本框 39">
              <a:extLst>
                <a:ext uri="{FF2B5EF4-FFF2-40B4-BE49-F238E27FC236}">
                  <a16:creationId xmlns:a16="http://schemas.microsoft.com/office/drawing/2014/main" id="{00974D6D-B109-4CF8-99EE-7C2AEB0BEDBE}"/>
                </a:ext>
              </a:extLst>
            </p:cNvPr>
            <p:cNvSpPr txBox="1"/>
            <p:nvPr/>
          </p:nvSpPr>
          <p:spPr>
            <a:xfrm>
              <a:off x="4032250" y="2729954"/>
              <a:ext cx="958851" cy="550338"/>
            </a:xfrm>
            <a:prstGeom prst="rect">
              <a:avLst/>
            </a:prstGeom>
            <a:noFill/>
          </p:spPr>
          <p:txBody>
            <a:bodyPr wrap="square" rtlCol="0">
              <a:spAutoFit/>
            </a:bodyPr>
            <a:lstStyle/>
            <a:p>
              <a:pPr algn="ctr"/>
              <a:r>
                <a:rPr lang="en-US" altLang="zh-CN" sz="3300" dirty="0">
                  <a:solidFill>
                    <a:schemeClr val="bg1"/>
                  </a:solidFill>
                  <a:latin typeface="Times New Roman" panose="02020603050405020304" pitchFamily="18" charset="0"/>
                  <a:cs typeface="Times New Roman" panose="02020603050405020304" pitchFamily="18" charset="0"/>
                </a:rPr>
                <a:t>02</a:t>
              </a:r>
              <a:endParaRPr lang="zh-CN" altLang="en-US" sz="3300" dirty="0">
                <a:solidFill>
                  <a:schemeClr val="bg1"/>
                </a:solidFill>
                <a:latin typeface="Times New Roman" panose="02020603050405020304" pitchFamily="18" charset="0"/>
                <a:cs typeface="Times New Roman" panose="02020603050405020304" pitchFamily="18" charset="0"/>
              </a:endParaRPr>
            </a:p>
          </p:txBody>
        </p:sp>
        <p:sp>
          <p:nvSpPr>
            <p:cNvPr id="41" name="文本框 40">
              <a:extLst>
                <a:ext uri="{FF2B5EF4-FFF2-40B4-BE49-F238E27FC236}">
                  <a16:creationId xmlns:a16="http://schemas.microsoft.com/office/drawing/2014/main" id="{2663E727-D4BD-4B77-AEC7-3F7A485523C7}"/>
                </a:ext>
              </a:extLst>
            </p:cNvPr>
            <p:cNvSpPr txBox="1"/>
            <p:nvPr/>
          </p:nvSpPr>
          <p:spPr>
            <a:xfrm>
              <a:off x="6584950" y="2729953"/>
              <a:ext cx="958851" cy="550338"/>
            </a:xfrm>
            <a:prstGeom prst="rect">
              <a:avLst/>
            </a:prstGeom>
            <a:noFill/>
          </p:spPr>
          <p:txBody>
            <a:bodyPr wrap="square" rtlCol="0">
              <a:spAutoFit/>
            </a:bodyPr>
            <a:lstStyle/>
            <a:p>
              <a:pPr algn="ctr"/>
              <a:r>
                <a:rPr lang="en-US" altLang="zh-CN" sz="3300" dirty="0">
                  <a:solidFill>
                    <a:schemeClr val="bg1"/>
                  </a:solidFill>
                  <a:latin typeface="Times New Roman" panose="02020603050405020304" pitchFamily="18" charset="0"/>
                  <a:cs typeface="Times New Roman" panose="02020603050405020304" pitchFamily="18" charset="0"/>
                </a:rPr>
                <a:t>03</a:t>
              </a:r>
              <a:endParaRPr lang="zh-CN" altLang="en-US" sz="3300"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07613103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57B7E7B-AD15-4BD6-9A51-FAF62A0109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229" y="275829"/>
            <a:ext cx="8177543" cy="4593431"/>
          </a:xfrm>
          <a:prstGeom prst="rect">
            <a:avLst/>
          </a:prstGeom>
        </p:spPr>
      </p:pic>
      <p:sp>
        <p:nvSpPr>
          <p:cNvPr id="6" name="矩形 5" descr="e7d195523061f1c0214d268728035a112e1f1a63855fa0d5B3BC3571FB2346650E40B27C71D4ADB669896543E409C0762562804D99F14164E036E91A4D200FB459B9C67F1066513BDCC2663F2655ED5A2F3E64E50905ECC13FD08E412A2449DFC0DEA4732AF4E76A12DAA23714D9A24C7EAC7F7CD8FF94AEC7D4E9162B55FEA74E289784371BE33B">
            <a:extLst>
              <a:ext uri="{FF2B5EF4-FFF2-40B4-BE49-F238E27FC236}">
                <a16:creationId xmlns:a16="http://schemas.microsoft.com/office/drawing/2014/main" id="{926D3CB2-28C9-486C-A2CB-0FFE1FFC34BE}"/>
              </a:ext>
            </a:extLst>
          </p:cNvPr>
          <p:cNvSpPr/>
          <p:nvPr/>
        </p:nvSpPr>
        <p:spPr>
          <a:xfrm>
            <a:off x="0" y="1347098"/>
            <a:ext cx="9144000" cy="2450892"/>
          </a:xfrm>
          <a:prstGeom prst="rect">
            <a:avLst/>
          </a:prstGeom>
          <a:solidFill>
            <a:srgbClr val="A2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p>
        </p:txBody>
      </p:sp>
      <p:sp>
        <p:nvSpPr>
          <p:cNvPr id="7" name="文本框 6" descr="e7d195523061f1c0214d268728035a112e1f1a63855fa0d5B3BC3571FB2346650E40B27C71D4ADB669896543E409C0762562804D99F14164E036E91A4D200FB459B9C67F1066513BDCC2663F2655ED5A2F3E64E50905ECC13FD08E412A2449DFC0DEA4732AF4E76A12DAA23714D9A24C7EAC7F7CD8FF94AEC7D4E9162B55FEA74E289784371BE33B">
            <a:extLst>
              <a:ext uri="{FF2B5EF4-FFF2-40B4-BE49-F238E27FC236}">
                <a16:creationId xmlns:a16="http://schemas.microsoft.com/office/drawing/2014/main" id="{2907140D-1EF2-439A-98EA-4678308F5500}"/>
              </a:ext>
            </a:extLst>
          </p:cNvPr>
          <p:cNvSpPr txBox="1"/>
          <p:nvPr/>
        </p:nvSpPr>
        <p:spPr>
          <a:xfrm>
            <a:off x="565879" y="1786064"/>
            <a:ext cx="8012243" cy="1311128"/>
          </a:xfrm>
          <a:prstGeom prst="rect">
            <a:avLst/>
          </a:prstGeom>
          <a:noFill/>
        </p:spPr>
        <p:txBody>
          <a:bodyPr wrap="square" rtlCol="0">
            <a:spAutoFit/>
          </a:bodyPr>
          <a:lstStyle/>
          <a:p>
            <a:pPr algn="ctr">
              <a:lnSpc>
                <a:spcPct val="110000"/>
              </a:lnSpc>
            </a:pPr>
            <a:r>
              <a:rPr lang="en-US" altLang="zh-CN" sz="7200" spc="225" dirty="0">
                <a:solidFill>
                  <a:schemeClr val="bg1"/>
                </a:solidFill>
                <a:latin typeface="AXIS Std M" panose="020B0600000000000000" pitchFamily="34" charset="-128"/>
                <a:ea typeface="AXIS Std M" panose="020B0600000000000000" pitchFamily="34" charset="-128"/>
              </a:rPr>
              <a:t>THANK YOU</a:t>
            </a:r>
          </a:p>
        </p:txBody>
      </p:sp>
      <p:sp>
        <p:nvSpPr>
          <p:cNvPr id="9" name="PA">
            <a:extLst>
              <a:ext uri="{FF2B5EF4-FFF2-40B4-BE49-F238E27FC236}">
                <a16:creationId xmlns:a16="http://schemas.microsoft.com/office/drawing/2014/main" id="{183087C5-3097-47A0-9DCB-19018C52F8F7}"/>
              </a:ext>
            </a:extLst>
          </p:cNvPr>
          <p:cNvSpPr txBox="1"/>
          <p:nvPr/>
        </p:nvSpPr>
        <p:spPr>
          <a:xfrm>
            <a:off x="1061605" y="3059553"/>
            <a:ext cx="7335533" cy="276999"/>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spc="600" dirty="0">
                <a:solidFill>
                  <a:schemeClr val="bg1"/>
                </a:solidFill>
                <a:latin typeface="Times New Roman" panose="02020603050405020304" pitchFamily="18" charset="0"/>
                <a:cs typeface="Times New Roman" panose="02020603050405020304" pitchFamily="18" charset="0"/>
              </a:rPr>
              <a:t>Overview</a:t>
            </a:r>
            <a:r>
              <a:rPr lang="zh-CN" altLang="en-US" sz="1200" spc="600" dirty="0">
                <a:solidFill>
                  <a:schemeClr val="bg1"/>
                </a:solidFill>
                <a:latin typeface="Times New Roman" panose="02020603050405020304" pitchFamily="18" charset="0"/>
                <a:cs typeface="Times New Roman" panose="02020603050405020304" pitchFamily="18" charset="0"/>
              </a:rPr>
              <a:t> </a:t>
            </a:r>
            <a:r>
              <a:rPr lang="en-US" altLang="zh-CN" sz="1200" spc="600" dirty="0">
                <a:solidFill>
                  <a:schemeClr val="bg1"/>
                </a:solidFill>
                <a:latin typeface="Times New Roman" panose="02020603050405020304" pitchFamily="18" charset="0"/>
                <a:cs typeface="Times New Roman" panose="02020603050405020304" pitchFamily="18" charset="0"/>
              </a:rPr>
              <a:t>| Charitable Collection</a:t>
            </a:r>
            <a:r>
              <a:rPr lang="zh-CN" altLang="en-US" sz="1200" spc="600" dirty="0">
                <a:solidFill>
                  <a:schemeClr val="bg1"/>
                </a:solidFill>
                <a:latin typeface="Times New Roman" panose="02020603050405020304" pitchFamily="18" charset="0"/>
                <a:cs typeface="Times New Roman" panose="02020603050405020304" pitchFamily="18" charset="0"/>
              </a:rPr>
              <a:t> </a:t>
            </a:r>
            <a:r>
              <a:rPr lang="en-US" altLang="zh-CN" sz="1200" spc="600" dirty="0">
                <a:solidFill>
                  <a:schemeClr val="bg1"/>
                </a:solidFill>
                <a:latin typeface="Times New Roman" panose="02020603050405020304" pitchFamily="18" charset="0"/>
                <a:cs typeface="Times New Roman" panose="02020603050405020304" pitchFamily="18" charset="0"/>
              </a:rPr>
              <a:t>| Charitable Trust</a:t>
            </a:r>
            <a:r>
              <a:rPr lang="en-US" altLang="zh-CN" sz="1200" dirty="0">
                <a:solidFill>
                  <a:schemeClr val="bg1"/>
                </a:solidFill>
                <a:latin typeface="+mn-ea"/>
              </a:rPr>
              <a:t> </a:t>
            </a:r>
            <a:endParaRPr lang="zh-CN" altLang="en-US" sz="1200" dirty="0">
              <a:solidFill>
                <a:schemeClr val="bg1"/>
              </a:solidFill>
              <a:latin typeface="+mn-ea"/>
            </a:endParaRPr>
          </a:p>
        </p:txBody>
      </p:sp>
    </p:spTree>
    <p:extLst>
      <p:ext uri="{BB962C8B-B14F-4D97-AF65-F5344CB8AC3E}">
        <p14:creationId xmlns:p14="http://schemas.microsoft.com/office/powerpoint/2010/main" val="88496325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D5695C00-D2AB-43AC-9EBF-B75219C7BEC8}"/>
              </a:ext>
            </a:extLst>
          </p:cNvPr>
          <p:cNvGrpSpPr/>
          <p:nvPr/>
        </p:nvGrpSpPr>
        <p:grpSpPr>
          <a:xfrm>
            <a:off x="1935957" y="1208088"/>
            <a:ext cx="5272088" cy="2728913"/>
            <a:chOff x="2114549" y="1809750"/>
            <a:chExt cx="7029451" cy="3638550"/>
          </a:xfrm>
        </p:grpSpPr>
        <p:sp>
          <p:nvSpPr>
            <p:cNvPr id="13" name="矩形 12">
              <a:extLst>
                <a:ext uri="{FF2B5EF4-FFF2-40B4-BE49-F238E27FC236}">
                  <a16:creationId xmlns:a16="http://schemas.microsoft.com/office/drawing/2014/main" id="{25BB8F59-722F-4803-9C7C-AD81FDD7438A}"/>
                </a:ext>
              </a:extLst>
            </p:cNvPr>
            <p:cNvSpPr/>
            <p:nvPr/>
          </p:nvSpPr>
          <p:spPr>
            <a:xfrm>
              <a:off x="2305051" y="1809750"/>
              <a:ext cx="2095500" cy="3638550"/>
            </a:xfrm>
            <a:prstGeom prst="rect">
              <a:avLst/>
            </a:prstGeom>
            <a:noFill/>
            <a:ln w="38100">
              <a:solidFill>
                <a:srgbClr val="A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4" name="文本框 13">
              <a:extLst>
                <a:ext uri="{FF2B5EF4-FFF2-40B4-BE49-F238E27FC236}">
                  <a16:creationId xmlns:a16="http://schemas.microsoft.com/office/drawing/2014/main" id="{BDB66368-8AF8-436E-B521-804F4CFB925D}"/>
                </a:ext>
              </a:extLst>
            </p:cNvPr>
            <p:cNvSpPr txBox="1"/>
            <p:nvPr/>
          </p:nvSpPr>
          <p:spPr>
            <a:xfrm>
              <a:off x="3295650" y="2053134"/>
              <a:ext cx="4349847" cy="943848"/>
            </a:xfrm>
            <a:prstGeom prst="rect">
              <a:avLst/>
            </a:prstGeom>
            <a:noFill/>
          </p:spPr>
          <p:txBody>
            <a:bodyPr wrap="square" rtlCol="0">
              <a:spAutoFit/>
            </a:bodyPr>
            <a:lstStyle/>
            <a:p>
              <a:r>
                <a:rPr lang="en-US" altLang="zh-CN" sz="4000" b="1" spc="600" dirty="0">
                  <a:latin typeface="Times New Roman" panose="02020603050405020304" pitchFamily="18" charset="0"/>
                  <a:cs typeface="Times New Roman" panose="02020603050405020304" pitchFamily="18" charset="0"/>
                </a:rPr>
                <a:t>Overview</a:t>
              </a:r>
              <a:endParaRPr lang="zh-CN" altLang="en-US" sz="4000" b="1" spc="600" dirty="0">
                <a:latin typeface="Times New Roman" panose="02020603050405020304" pitchFamily="18" charset="0"/>
                <a:cs typeface="Times New Roman" panose="02020603050405020304" pitchFamily="18" charset="0"/>
              </a:endParaRPr>
            </a:p>
          </p:txBody>
        </p:sp>
        <p:sp>
          <p:nvSpPr>
            <p:cNvPr id="15" name="矩形 14">
              <a:extLst>
                <a:ext uri="{FF2B5EF4-FFF2-40B4-BE49-F238E27FC236}">
                  <a16:creationId xmlns:a16="http://schemas.microsoft.com/office/drawing/2014/main" id="{BFEEA871-08E4-4185-B408-A05630E1BCBA}"/>
                </a:ext>
              </a:extLst>
            </p:cNvPr>
            <p:cNvSpPr/>
            <p:nvPr/>
          </p:nvSpPr>
          <p:spPr>
            <a:xfrm>
              <a:off x="8896350" y="3253262"/>
              <a:ext cx="247650" cy="270988"/>
            </a:xfrm>
            <a:prstGeom prst="rect">
              <a:avLst/>
            </a:prstGeom>
            <a:solidFill>
              <a:srgbClr val="A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6" name="文本框 15">
              <a:extLst>
                <a:ext uri="{FF2B5EF4-FFF2-40B4-BE49-F238E27FC236}">
                  <a16:creationId xmlns:a16="http://schemas.microsoft.com/office/drawing/2014/main" id="{41D0F8D5-6414-47A1-A8D9-A2BAE8BF98C5}"/>
                </a:ext>
              </a:extLst>
            </p:cNvPr>
            <p:cNvSpPr txBox="1"/>
            <p:nvPr/>
          </p:nvSpPr>
          <p:spPr>
            <a:xfrm>
              <a:off x="2114549" y="2787516"/>
              <a:ext cx="2508761" cy="1892825"/>
            </a:xfrm>
            <a:prstGeom prst="rect">
              <a:avLst/>
            </a:prstGeom>
            <a:noFill/>
          </p:spPr>
          <p:txBody>
            <a:bodyPr wrap="square" rtlCol="0">
              <a:spAutoFit/>
            </a:bodyPr>
            <a:lstStyle/>
            <a:p>
              <a:pPr algn="ctr"/>
              <a:r>
                <a:rPr lang="en-US" altLang="zh-CN" sz="8625" b="1" dirty="0">
                  <a:latin typeface="+mn-ea"/>
                </a:rPr>
                <a:t>01</a:t>
              </a:r>
              <a:endParaRPr lang="zh-CN" altLang="en-US" sz="8625" b="1" dirty="0">
                <a:latin typeface="+mn-ea"/>
              </a:endParaRPr>
            </a:p>
          </p:txBody>
        </p:sp>
        <p:sp>
          <p:nvSpPr>
            <p:cNvPr id="18" name="PA_淘宝网chenying0907出品 12">
              <a:extLst>
                <a:ext uri="{FF2B5EF4-FFF2-40B4-BE49-F238E27FC236}">
                  <a16:creationId xmlns:a16="http://schemas.microsoft.com/office/drawing/2014/main" id="{AD0ECE10-48FB-4014-B5FD-19876A855BF4}"/>
                </a:ext>
              </a:extLst>
            </p:cNvPr>
            <p:cNvSpPr txBox="1"/>
            <p:nvPr>
              <p:custDataLst>
                <p:tags r:id="rId2"/>
              </p:custDataLst>
            </p:nvPr>
          </p:nvSpPr>
          <p:spPr>
            <a:xfrm>
              <a:off x="4623312" y="3607832"/>
              <a:ext cx="3982292" cy="861775"/>
            </a:xfrm>
            <a:prstGeom prst="rect">
              <a:avLst/>
            </a:prstGeom>
            <a:noFill/>
          </p:spPr>
          <p:txBody>
            <a:bodyPr wrap="square" rtlCol="0">
              <a:spAutoFit/>
            </a:bodyPr>
            <a:lstStyle/>
            <a:p>
              <a:pPr latinLnBrk="1">
                <a:spcBef>
                  <a:spcPct val="0"/>
                </a:spcBef>
              </a:pP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National People’s Congress voted through the Charity Law on March 16, 2016</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a:p>
              <a:pPr latinLnBrk="1">
                <a:spcBef>
                  <a:spcPct val="0"/>
                </a:spcBef>
              </a:pPr>
              <a:r>
                <a:rPr lang="en-US" altLang="zh-CN" sz="1200" dirty="0">
                  <a:latin typeface="Times New Roman" panose="02020603050405020304" pitchFamily="18" charset="0"/>
                  <a:ea typeface="+mj-ea"/>
                  <a:cs typeface="Times New Roman" panose="02020603050405020304" pitchFamily="18" charset="0"/>
                </a:rPr>
                <a:t>……</a:t>
              </a:r>
              <a:endParaRPr lang="zh-CN" altLang="en-US" sz="1200" dirty="0">
                <a:latin typeface="Times New Roman" panose="02020603050405020304" pitchFamily="18" charset="0"/>
                <a:ea typeface="+mj-ea"/>
                <a:cs typeface="Times New Roman" panose="02020603050405020304" pitchFamily="18" charset="0"/>
              </a:endParaRPr>
            </a:p>
          </p:txBody>
        </p:sp>
      </p:grpSp>
    </p:spTree>
    <p:extLst>
      <p:ext uri="{BB962C8B-B14F-4D97-AF65-F5344CB8AC3E}">
        <p14:creationId xmlns:p14="http://schemas.microsoft.com/office/powerpoint/2010/main" val="188728834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611560" y="175643"/>
            <a:ext cx="2520280"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en-US" altLang="zh-CN" sz="2400" b="1" spc="600" dirty="0">
                <a:latin typeface="Times New Roman" panose="02020603050405020304" pitchFamily="18" charset="0"/>
                <a:ea typeface="微软雅黑" panose="020B0503020204020204" pitchFamily="34" charset="-122"/>
                <a:cs typeface="Times New Roman" panose="02020603050405020304" pitchFamily="18" charset="0"/>
              </a:rPr>
              <a:t>1.Overview</a:t>
            </a:r>
            <a:endParaRPr lang="en-GB" altLang="zh-CN" sz="2400" b="1" spc="6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1" name="Text Placeholder 3">
            <a:extLst>
              <a:ext uri="{FF2B5EF4-FFF2-40B4-BE49-F238E27FC236}">
                <a16:creationId xmlns:a16="http://schemas.microsoft.com/office/drawing/2014/main" id="{2F73836B-0778-4EAE-BBC2-F23C6CCF7D58}"/>
              </a:ext>
            </a:extLst>
          </p:cNvPr>
          <p:cNvSpPr txBox="1">
            <a:spLocks/>
          </p:cNvSpPr>
          <p:nvPr/>
        </p:nvSpPr>
        <p:spPr>
          <a:xfrm>
            <a:off x="323528" y="987140"/>
            <a:ext cx="4824536" cy="613383"/>
          </a:xfrm>
          <a:prstGeom prst="rect">
            <a:avLst/>
          </a:prstGeom>
        </p:spPr>
        <p:txBody>
          <a:bodyPr vert="horz" lIns="65032" tIns="32516" rIns="65032" bIns="32516" rtlCol="0">
            <a:normAutofit/>
          </a:bodyPr>
          <a:lstStyle>
            <a:lvl1pPr marL="162580" indent="-162580" algn="l" defTabSz="650321" rtl="0" eaLnBrk="1" latinLnBrk="0" hangingPunct="1">
              <a:lnSpc>
                <a:spcPct val="90000"/>
              </a:lnSpc>
              <a:spcBef>
                <a:spcPts val="711"/>
              </a:spcBef>
              <a:buFont typeface="Arial" panose="020B0604020202020204" pitchFamily="34" charset="0"/>
              <a:buChar char="•"/>
              <a:defRPr sz="2000" kern="1200">
                <a:solidFill>
                  <a:schemeClr val="tx1"/>
                </a:solidFill>
                <a:latin typeface="+mn-lt"/>
                <a:ea typeface="+mn-ea"/>
                <a:cs typeface="+mn-cs"/>
              </a:defRPr>
            </a:lvl1pPr>
            <a:lvl2pPr marL="487741" indent="-162580" algn="l" defTabSz="650321" rtl="0" eaLnBrk="1" latinLnBrk="0" hangingPunct="1">
              <a:lnSpc>
                <a:spcPct val="90000"/>
              </a:lnSpc>
              <a:spcBef>
                <a:spcPts val="356"/>
              </a:spcBef>
              <a:buFont typeface="Arial" panose="020B0604020202020204" pitchFamily="34" charset="0"/>
              <a:buChar char="•"/>
              <a:defRPr sz="1700" kern="1200">
                <a:solidFill>
                  <a:schemeClr val="tx1"/>
                </a:solidFill>
                <a:latin typeface="+mn-lt"/>
                <a:ea typeface="+mn-ea"/>
                <a:cs typeface="+mn-cs"/>
              </a:defRPr>
            </a:lvl2pPr>
            <a:lvl3pPr marL="812902" indent="-162580" algn="l" defTabSz="650321" rtl="0" eaLnBrk="1" latinLnBrk="0" hangingPunct="1">
              <a:lnSpc>
                <a:spcPct val="90000"/>
              </a:lnSpc>
              <a:spcBef>
                <a:spcPts val="356"/>
              </a:spcBef>
              <a:buFont typeface="Arial" panose="020B0604020202020204" pitchFamily="34" charset="0"/>
              <a:buChar char="•"/>
              <a:defRPr sz="1400" kern="1200">
                <a:solidFill>
                  <a:schemeClr val="tx1"/>
                </a:solidFill>
                <a:latin typeface="+mn-lt"/>
                <a:ea typeface="+mn-ea"/>
                <a:cs typeface="+mn-cs"/>
              </a:defRPr>
            </a:lvl3pPr>
            <a:lvl4pPr marL="1138062"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4pPr>
            <a:lvl5pPr marL="1463223"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5pPr>
            <a:lvl6pPr marL="1788384"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6pPr>
            <a:lvl7pPr marL="2113544"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7pPr>
            <a:lvl8pPr marL="2438705"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8pPr>
            <a:lvl9pPr marL="2763865"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altLang="zh-CN" sz="2400" b="1" i="1"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Why does China need a Charity Law</a:t>
            </a:r>
            <a:r>
              <a:rPr lang="zh-CN" altLang="en-US" sz="2400" b="1" i="1"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a:t>
            </a:r>
            <a:endParaRPr lang="en-US" sz="2400" b="1" i="1"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42" name="Text Placeholder 4">
            <a:extLst>
              <a:ext uri="{FF2B5EF4-FFF2-40B4-BE49-F238E27FC236}">
                <a16:creationId xmlns:a16="http://schemas.microsoft.com/office/drawing/2014/main" id="{954D4482-9853-4D04-B5E8-2D4BA8F4E44D}"/>
              </a:ext>
            </a:extLst>
          </p:cNvPr>
          <p:cNvSpPr txBox="1">
            <a:spLocks/>
          </p:cNvSpPr>
          <p:nvPr/>
        </p:nvSpPr>
        <p:spPr>
          <a:xfrm>
            <a:off x="1641376" y="2317750"/>
            <a:ext cx="1828800" cy="357188"/>
          </a:xfrm>
          <a:prstGeom prst="rect">
            <a:avLst/>
          </a:prstGeom>
        </p:spPr>
        <p:txBody>
          <a:bodyPr vert="horz" lIns="65032" tIns="32516" rIns="65032" bIns="32516" rtlCol="0">
            <a:normAutofit/>
          </a:bodyPr>
          <a:lstStyle>
            <a:lvl1pPr marL="162580" indent="-162580" algn="l" defTabSz="650321" rtl="0" eaLnBrk="1" latinLnBrk="0" hangingPunct="1">
              <a:lnSpc>
                <a:spcPct val="90000"/>
              </a:lnSpc>
              <a:spcBef>
                <a:spcPts val="711"/>
              </a:spcBef>
              <a:buFont typeface="Arial" panose="020B0604020202020204" pitchFamily="34" charset="0"/>
              <a:buChar char="•"/>
              <a:defRPr sz="2000" kern="1200">
                <a:solidFill>
                  <a:schemeClr val="tx1"/>
                </a:solidFill>
                <a:latin typeface="+mn-lt"/>
                <a:ea typeface="+mn-ea"/>
                <a:cs typeface="+mn-cs"/>
              </a:defRPr>
            </a:lvl1pPr>
            <a:lvl2pPr marL="487741" indent="-162580" algn="l" defTabSz="650321" rtl="0" eaLnBrk="1" latinLnBrk="0" hangingPunct="1">
              <a:lnSpc>
                <a:spcPct val="90000"/>
              </a:lnSpc>
              <a:spcBef>
                <a:spcPts val="356"/>
              </a:spcBef>
              <a:buFont typeface="Arial" panose="020B0604020202020204" pitchFamily="34" charset="0"/>
              <a:buChar char="•"/>
              <a:defRPr sz="1700" kern="1200">
                <a:solidFill>
                  <a:schemeClr val="tx1"/>
                </a:solidFill>
                <a:latin typeface="+mn-lt"/>
                <a:ea typeface="+mn-ea"/>
                <a:cs typeface="+mn-cs"/>
              </a:defRPr>
            </a:lvl2pPr>
            <a:lvl3pPr marL="812902" indent="-162580" algn="l" defTabSz="650321" rtl="0" eaLnBrk="1" latinLnBrk="0" hangingPunct="1">
              <a:lnSpc>
                <a:spcPct val="90000"/>
              </a:lnSpc>
              <a:spcBef>
                <a:spcPts val="356"/>
              </a:spcBef>
              <a:buFont typeface="Arial" panose="020B0604020202020204" pitchFamily="34" charset="0"/>
              <a:buChar char="•"/>
              <a:defRPr sz="1400" kern="1200">
                <a:solidFill>
                  <a:schemeClr val="tx1"/>
                </a:solidFill>
                <a:latin typeface="+mn-lt"/>
                <a:ea typeface="+mn-ea"/>
                <a:cs typeface="+mn-cs"/>
              </a:defRPr>
            </a:lvl3pPr>
            <a:lvl4pPr marL="1138062"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4pPr>
            <a:lvl5pPr marL="1463223"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5pPr>
            <a:lvl6pPr marL="1788384"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6pPr>
            <a:lvl7pPr marL="2113544"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7pPr>
            <a:lvl8pPr marL="2438705"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8pPr>
            <a:lvl9pPr marL="2763865"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R</a:t>
            </a:r>
            <a:r>
              <a:rPr lang="en-US" altLang="zh-CN"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eason 1</a:t>
            </a:r>
            <a:endParaRPr lang="en-US"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44" name="Text Placeholder 6">
            <a:extLst>
              <a:ext uri="{FF2B5EF4-FFF2-40B4-BE49-F238E27FC236}">
                <a16:creationId xmlns:a16="http://schemas.microsoft.com/office/drawing/2014/main" id="{1A8415B6-4CCB-4CF8-86AC-FF9B4644067B}"/>
              </a:ext>
            </a:extLst>
          </p:cNvPr>
          <p:cNvSpPr txBox="1">
            <a:spLocks/>
          </p:cNvSpPr>
          <p:nvPr/>
        </p:nvSpPr>
        <p:spPr>
          <a:xfrm>
            <a:off x="1641376" y="3384550"/>
            <a:ext cx="1828800" cy="357188"/>
          </a:xfrm>
          <a:prstGeom prst="rect">
            <a:avLst/>
          </a:prstGeom>
        </p:spPr>
        <p:txBody>
          <a:bodyPr vert="horz" lIns="65032" tIns="32516" rIns="65032" bIns="32516" rtlCol="0">
            <a:normAutofit/>
          </a:bodyPr>
          <a:lstStyle>
            <a:lvl1pPr marL="162580" indent="-162580" algn="l" defTabSz="650321" rtl="0" eaLnBrk="1" latinLnBrk="0" hangingPunct="1">
              <a:lnSpc>
                <a:spcPct val="90000"/>
              </a:lnSpc>
              <a:spcBef>
                <a:spcPts val="711"/>
              </a:spcBef>
              <a:buFont typeface="Arial" panose="020B0604020202020204" pitchFamily="34" charset="0"/>
              <a:buChar char="•"/>
              <a:defRPr sz="2000" kern="1200">
                <a:solidFill>
                  <a:schemeClr val="tx1"/>
                </a:solidFill>
                <a:latin typeface="+mn-lt"/>
                <a:ea typeface="+mn-ea"/>
                <a:cs typeface="+mn-cs"/>
              </a:defRPr>
            </a:lvl1pPr>
            <a:lvl2pPr marL="487741" indent="-162580" algn="l" defTabSz="650321" rtl="0" eaLnBrk="1" latinLnBrk="0" hangingPunct="1">
              <a:lnSpc>
                <a:spcPct val="90000"/>
              </a:lnSpc>
              <a:spcBef>
                <a:spcPts val="356"/>
              </a:spcBef>
              <a:buFont typeface="Arial" panose="020B0604020202020204" pitchFamily="34" charset="0"/>
              <a:buChar char="•"/>
              <a:defRPr sz="1700" kern="1200">
                <a:solidFill>
                  <a:schemeClr val="tx1"/>
                </a:solidFill>
                <a:latin typeface="+mn-lt"/>
                <a:ea typeface="+mn-ea"/>
                <a:cs typeface="+mn-cs"/>
              </a:defRPr>
            </a:lvl2pPr>
            <a:lvl3pPr marL="812902" indent="-162580" algn="l" defTabSz="650321" rtl="0" eaLnBrk="1" latinLnBrk="0" hangingPunct="1">
              <a:lnSpc>
                <a:spcPct val="90000"/>
              </a:lnSpc>
              <a:spcBef>
                <a:spcPts val="356"/>
              </a:spcBef>
              <a:buFont typeface="Arial" panose="020B0604020202020204" pitchFamily="34" charset="0"/>
              <a:buChar char="•"/>
              <a:defRPr sz="1400" kern="1200">
                <a:solidFill>
                  <a:schemeClr val="tx1"/>
                </a:solidFill>
                <a:latin typeface="+mn-lt"/>
                <a:ea typeface="+mn-ea"/>
                <a:cs typeface="+mn-cs"/>
              </a:defRPr>
            </a:lvl3pPr>
            <a:lvl4pPr marL="1138062"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4pPr>
            <a:lvl5pPr marL="1463223"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5pPr>
            <a:lvl6pPr marL="1788384"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6pPr>
            <a:lvl7pPr marL="2113544"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7pPr>
            <a:lvl8pPr marL="2438705"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8pPr>
            <a:lvl9pPr marL="2763865"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R</a:t>
            </a:r>
            <a:r>
              <a:rPr lang="en-US" altLang="zh-CN"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eason 2</a:t>
            </a:r>
            <a:endParaRPr lang="en-US"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46" name="Oval 18">
            <a:extLst>
              <a:ext uri="{FF2B5EF4-FFF2-40B4-BE49-F238E27FC236}">
                <a16:creationId xmlns:a16="http://schemas.microsoft.com/office/drawing/2014/main" id="{0B2610C9-CD82-476E-B146-9B9DADF4E6B4}"/>
              </a:ext>
            </a:extLst>
          </p:cNvPr>
          <p:cNvSpPr/>
          <p:nvPr/>
        </p:nvSpPr>
        <p:spPr>
          <a:xfrm>
            <a:off x="1013409" y="2267743"/>
            <a:ext cx="457200" cy="457200"/>
          </a:xfrm>
          <a:prstGeom prst="ellipse">
            <a:avLst/>
          </a:prstGeom>
          <a:noFill/>
          <a:ln w="127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47" name="Straight Arrow Connector 19">
            <a:extLst>
              <a:ext uri="{FF2B5EF4-FFF2-40B4-BE49-F238E27FC236}">
                <a16:creationId xmlns:a16="http://schemas.microsoft.com/office/drawing/2014/main" id="{647C2DEB-9B24-4CA7-938F-52546E178509}"/>
              </a:ext>
            </a:extLst>
          </p:cNvPr>
          <p:cNvCxnSpPr/>
          <p:nvPr/>
        </p:nvCxnSpPr>
        <p:spPr>
          <a:xfrm flipV="1">
            <a:off x="1242009" y="2387377"/>
            <a:ext cx="0" cy="215997"/>
          </a:xfrm>
          <a:prstGeom prst="straightConnector1">
            <a:avLst/>
          </a:prstGeom>
          <a:ln w="15875">
            <a:solidFill>
              <a:schemeClr val="accent1"/>
            </a:solidFill>
            <a:miter lim="800000"/>
            <a:headEnd type="none"/>
            <a:tailEnd type="arrow" w="lg" len="med"/>
          </a:ln>
          <a:effectLst/>
        </p:spPr>
        <p:style>
          <a:lnRef idx="2">
            <a:schemeClr val="accent1"/>
          </a:lnRef>
          <a:fillRef idx="0">
            <a:schemeClr val="accent1"/>
          </a:fillRef>
          <a:effectRef idx="1">
            <a:schemeClr val="accent1"/>
          </a:effectRef>
          <a:fontRef idx="minor">
            <a:schemeClr val="tx1"/>
          </a:fontRef>
        </p:style>
      </p:cxnSp>
      <p:sp>
        <p:nvSpPr>
          <p:cNvPr id="48" name="Oval 21">
            <a:extLst>
              <a:ext uri="{FF2B5EF4-FFF2-40B4-BE49-F238E27FC236}">
                <a16:creationId xmlns:a16="http://schemas.microsoft.com/office/drawing/2014/main" id="{D3466C5A-E021-423D-A767-7EDCC59BA1B5}"/>
              </a:ext>
            </a:extLst>
          </p:cNvPr>
          <p:cNvSpPr/>
          <p:nvPr/>
        </p:nvSpPr>
        <p:spPr>
          <a:xfrm>
            <a:off x="1013409" y="3334544"/>
            <a:ext cx="457200" cy="457200"/>
          </a:xfrm>
          <a:prstGeom prst="ellipse">
            <a:avLst/>
          </a:prstGeom>
          <a:noFill/>
          <a:ln w="127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49" name="Straight Arrow Connector 22">
            <a:extLst>
              <a:ext uri="{FF2B5EF4-FFF2-40B4-BE49-F238E27FC236}">
                <a16:creationId xmlns:a16="http://schemas.microsoft.com/office/drawing/2014/main" id="{5C1B4925-8CFC-42DD-9DAF-35DD46BD5075}"/>
              </a:ext>
            </a:extLst>
          </p:cNvPr>
          <p:cNvCxnSpPr/>
          <p:nvPr/>
        </p:nvCxnSpPr>
        <p:spPr>
          <a:xfrm flipV="1">
            <a:off x="1242009" y="3455145"/>
            <a:ext cx="0" cy="215997"/>
          </a:xfrm>
          <a:prstGeom prst="straightConnector1">
            <a:avLst/>
          </a:prstGeom>
          <a:ln w="15875">
            <a:solidFill>
              <a:schemeClr val="accent1"/>
            </a:solidFill>
            <a:miter lim="800000"/>
            <a:headEnd type="none"/>
            <a:tailEnd type="arrow" w="lg" len="med"/>
          </a:ln>
          <a:effectLst/>
        </p:spPr>
        <p:style>
          <a:lnRef idx="2">
            <a:schemeClr val="accent1"/>
          </a:lnRef>
          <a:fillRef idx="0">
            <a:schemeClr val="accent1"/>
          </a:fillRef>
          <a:effectRef idx="1">
            <a:schemeClr val="accent1"/>
          </a:effectRef>
          <a:fontRef idx="minor">
            <a:schemeClr val="tx1"/>
          </a:fontRef>
        </p:style>
      </p:cxnSp>
      <p:pic>
        <p:nvPicPr>
          <p:cNvPr id="4" name="图片 3">
            <a:extLst>
              <a:ext uri="{FF2B5EF4-FFF2-40B4-BE49-F238E27FC236}">
                <a16:creationId xmlns:a16="http://schemas.microsoft.com/office/drawing/2014/main" id="{0DE9A811-64B0-46A7-A33B-55F8A1F68B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1593226"/>
            <a:ext cx="4653424" cy="3282779"/>
          </a:xfrm>
          <a:prstGeom prst="rect">
            <a:avLst/>
          </a:prstGeom>
        </p:spPr>
      </p:pic>
    </p:spTree>
    <p:extLst>
      <p:ext uri="{BB962C8B-B14F-4D97-AF65-F5344CB8AC3E}">
        <p14:creationId xmlns:p14="http://schemas.microsoft.com/office/powerpoint/2010/main" val="3761400913"/>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ppt_x"/>
                                          </p:val>
                                        </p:tav>
                                        <p:tav tm="100000">
                                          <p:val>
                                            <p:strVal val="#ppt_x"/>
                                          </p:val>
                                        </p:tav>
                                      </p:tavLst>
                                    </p:anim>
                                    <p:anim calcmode="lin" valueType="num">
                                      <p:cBhvr additive="base">
                                        <p:cTn id="2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ppt_x"/>
                                          </p:val>
                                        </p:tav>
                                        <p:tav tm="100000">
                                          <p:val>
                                            <p:strVal val="#ppt_x"/>
                                          </p:val>
                                        </p:tav>
                                      </p:tavLst>
                                    </p:anim>
                                    <p:anim calcmode="lin" valueType="num">
                                      <p:cBhvr additive="base">
                                        <p:cTn id="2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611560" y="175643"/>
            <a:ext cx="2520280"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en-US" altLang="zh-CN" sz="2400" b="1" spc="600" dirty="0">
                <a:latin typeface="Times New Roman" panose="02020603050405020304" pitchFamily="18" charset="0"/>
                <a:ea typeface="微软雅黑" panose="020B0503020204020204" pitchFamily="34" charset="-122"/>
                <a:cs typeface="Times New Roman" panose="02020603050405020304" pitchFamily="18" charset="0"/>
              </a:rPr>
              <a:t>1.Overview</a:t>
            </a:r>
            <a:endParaRPr lang="en-GB" altLang="zh-CN" sz="2400" b="1" spc="6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2" name="Text Placeholder 4">
            <a:extLst>
              <a:ext uri="{FF2B5EF4-FFF2-40B4-BE49-F238E27FC236}">
                <a16:creationId xmlns:a16="http://schemas.microsoft.com/office/drawing/2014/main" id="{954D4482-9853-4D04-B5E8-2D4BA8F4E44D}"/>
              </a:ext>
            </a:extLst>
          </p:cNvPr>
          <p:cNvSpPr txBox="1">
            <a:spLocks/>
          </p:cNvSpPr>
          <p:nvPr/>
        </p:nvSpPr>
        <p:spPr>
          <a:xfrm>
            <a:off x="1303040" y="852337"/>
            <a:ext cx="1828800" cy="357188"/>
          </a:xfrm>
          <a:prstGeom prst="rect">
            <a:avLst/>
          </a:prstGeom>
        </p:spPr>
        <p:txBody>
          <a:bodyPr vert="horz" lIns="65032" tIns="32516" rIns="65032" bIns="32516" rtlCol="0">
            <a:normAutofit/>
          </a:bodyPr>
          <a:lstStyle>
            <a:lvl1pPr marL="162580" indent="-162580" algn="l" defTabSz="650321" rtl="0" eaLnBrk="1" latinLnBrk="0" hangingPunct="1">
              <a:lnSpc>
                <a:spcPct val="90000"/>
              </a:lnSpc>
              <a:spcBef>
                <a:spcPts val="711"/>
              </a:spcBef>
              <a:buFont typeface="Arial" panose="020B0604020202020204" pitchFamily="34" charset="0"/>
              <a:buChar char="•"/>
              <a:defRPr sz="2000" kern="1200">
                <a:solidFill>
                  <a:schemeClr val="tx1"/>
                </a:solidFill>
                <a:latin typeface="+mn-lt"/>
                <a:ea typeface="+mn-ea"/>
                <a:cs typeface="+mn-cs"/>
              </a:defRPr>
            </a:lvl1pPr>
            <a:lvl2pPr marL="487741" indent="-162580" algn="l" defTabSz="650321" rtl="0" eaLnBrk="1" latinLnBrk="0" hangingPunct="1">
              <a:lnSpc>
                <a:spcPct val="90000"/>
              </a:lnSpc>
              <a:spcBef>
                <a:spcPts val="356"/>
              </a:spcBef>
              <a:buFont typeface="Arial" panose="020B0604020202020204" pitchFamily="34" charset="0"/>
              <a:buChar char="•"/>
              <a:defRPr sz="1700" kern="1200">
                <a:solidFill>
                  <a:schemeClr val="tx1"/>
                </a:solidFill>
                <a:latin typeface="+mn-lt"/>
                <a:ea typeface="+mn-ea"/>
                <a:cs typeface="+mn-cs"/>
              </a:defRPr>
            </a:lvl2pPr>
            <a:lvl3pPr marL="812902" indent="-162580" algn="l" defTabSz="650321" rtl="0" eaLnBrk="1" latinLnBrk="0" hangingPunct="1">
              <a:lnSpc>
                <a:spcPct val="90000"/>
              </a:lnSpc>
              <a:spcBef>
                <a:spcPts val="356"/>
              </a:spcBef>
              <a:buFont typeface="Arial" panose="020B0604020202020204" pitchFamily="34" charset="0"/>
              <a:buChar char="•"/>
              <a:defRPr sz="1400" kern="1200">
                <a:solidFill>
                  <a:schemeClr val="tx1"/>
                </a:solidFill>
                <a:latin typeface="+mn-lt"/>
                <a:ea typeface="+mn-ea"/>
                <a:cs typeface="+mn-cs"/>
              </a:defRPr>
            </a:lvl3pPr>
            <a:lvl4pPr marL="1138062"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4pPr>
            <a:lvl5pPr marL="1463223"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5pPr>
            <a:lvl6pPr marL="1788384"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6pPr>
            <a:lvl7pPr marL="2113544"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7pPr>
            <a:lvl8pPr marL="2438705"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8pPr>
            <a:lvl9pPr marL="2763865"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R</a:t>
            </a:r>
            <a:r>
              <a:rPr lang="en-US" altLang="zh-CN"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eason 1</a:t>
            </a:r>
            <a:endParaRPr lang="en-US"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46" name="Oval 18">
            <a:extLst>
              <a:ext uri="{FF2B5EF4-FFF2-40B4-BE49-F238E27FC236}">
                <a16:creationId xmlns:a16="http://schemas.microsoft.com/office/drawing/2014/main" id="{0B2610C9-CD82-476E-B146-9B9DADF4E6B4}"/>
              </a:ext>
            </a:extLst>
          </p:cNvPr>
          <p:cNvSpPr/>
          <p:nvPr/>
        </p:nvSpPr>
        <p:spPr>
          <a:xfrm>
            <a:off x="715117" y="802331"/>
            <a:ext cx="457200" cy="457200"/>
          </a:xfrm>
          <a:prstGeom prst="ellipse">
            <a:avLst/>
          </a:prstGeom>
          <a:noFill/>
          <a:ln w="127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47" name="Straight Arrow Connector 19">
            <a:extLst>
              <a:ext uri="{FF2B5EF4-FFF2-40B4-BE49-F238E27FC236}">
                <a16:creationId xmlns:a16="http://schemas.microsoft.com/office/drawing/2014/main" id="{647C2DEB-9B24-4CA7-938F-52546E178509}"/>
              </a:ext>
            </a:extLst>
          </p:cNvPr>
          <p:cNvCxnSpPr/>
          <p:nvPr/>
        </p:nvCxnSpPr>
        <p:spPr>
          <a:xfrm flipV="1">
            <a:off x="943717" y="929651"/>
            <a:ext cx="0" cy="215997"/>
          </a:xfrm>
          <a:prstGeom prst="straightConnector1">
            <a:avLst/>
          </a:prstGeom>
          <a:ln w="15875">
            <a:solidFill>
              <a:schemeClr val="accent1"/>
            </a:solidFill>
            <a:miter lim="800000"/>
            <a:headEnd type="none"/>
            <a:tailEnd type="arrow" w="lg" len="med"/>
          </a:ln>
          <a:effectLst/>
        </p:spPr>
        <p:style>
          <a:lnRef idx="2">
            <a:schemeClr val="accent1"/>
          </a:lnRef>
          <a:fillRef idx="0">
            <a:schemeClr val="accent1"/>
          </a:fillRef>
          <a:effectRef idx="1">
            <a:schemeClr val="accent1"/>
          </a:effectRef>
          <a:fontRef idx="minor">
            <a:schemeClr val="tx1"/>
          </a:fontRef>
        </p:style>
      </p:cxnSp>
      <p:graphicFrame>
        <p:nvGraphicFramePr>
          <p:cNvPr id="9" name="图表 8">
            <a:extLst>
              <a:ext uri="{FF2B5EF4-FFF2-40B4-BE49-F238E27FC236}">
                <a16:creationId xmlns:a16="http://schemas.microsoft.com/office/drawing/2014/main" id="{5CCBBBEC-3023-48BD-BD71-C48E2FC568E6}"/>
              </a:ext>
            </a:extLst>
          </p:cNvPr>
          <p:cNvGraphicFramePr>
            <a:graphicFrameLocks/>
          </p:cNvGraphicFramePr>
          <p:nvPr>
            <p:extLst>
              <p:ext uri="{D42A27DB-BD31-4B8C-83A1-F6EECF244321}">
                <p14:modId xmlns:p14="http://schemas.microsoft.com/office/powerpoint/2010/main" val="2202204461"/>
              </p:ext>
            </p:extLst>
          </p:nvPr>
        </p:nvGraphicFramePr>
        <p:xfrm>
          <a:off x="323528" y="1336845"/>
          <a:ext cx="10009112" cy="354446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4">
            <a:extLst>
              <a:ext uri="{FF2B5EF4-FFF2-40B4-BE49-F238E27FC236}">
                <a16:creationId xmlns:a16="http://schemas.microsoft.com/office/drawing/2014/main" id="{83E8A388-E807-44ED-94B5-87C40DA0E300}"/>
              </a:ext>
            </a:extLst>
          </p:cNvPr>
          <p:cNvSpPr txBox="1">
            <a:spLocks/>
          </p:cNvSpPr>
          <p:nvPr/>
        </p:nvSpPr>
        <p:spPr>
          <a:xfrm>
            <a:off x="2555776" y="1259531"/>
            <a:ext cx="5112568" cy="376115"/>
          </a:xfrm>
          <a:prstGeom prst="rect">
            <a:avLst/>
          </a:prstGeom>
        </p:spPr>
        <p:txBody>
          <a:bodyPr vert="horz" lIns="65032" tIns="32516" rIns="65032" bIns="32516" rtlCol="0">
            <a:noAutofit/>
          </a:bodyPr>
          <a:lstStyle>
            <a:lvl1pPr marL="162580" indent="-162580" algn="l" defTabSz="650321" rtl="0" eaLnBrk="1" latinLnBrk="0" hangingPunct="1">
              <a:lnSpc>
                <a:spcPct val="90000"/>
              </a:lnSpc>
              <a:spcBef>
                <a:spcPts val="711"/>
              </a:spcBef>
              <a:buFont typeface="Arial" panose="020B0604020202020204" pitchFamily="34" charset="0"/>
              <a:buChar char="•"/>
              <a:defRPr sz="2000" kern="1200">
                <a:solidFill>
                  <a:schemeClr val="tx1"/>
                </a:solidFill>
                <a:latin typeface="+mn-lt"/>
                <a:ea typeface="+mn-ea"/>
                <a:cs typeface="+mn-cs"/>
              </a:defRPr>
            </a:lvl1pPr>
            <a:lvl2pPr marL="487741" indent="-162580" algn="l" defTabSz="650321" rtl="0" eaLnBrk="1" latinLnBrk="0" hangingPunct="1">
              <a:lnSpc>
                <a:spcPct val="90000"/>
              </a:lnSpc>
              <a:spcBef>
                <a:spcPts val="356"/>
              </a:spcBef>
              <a:buFont typeface="Arial" panose="020B0604020202020204" pitchFamily="34" charset="0"/>
              <a:buChar char="•"/>
              <a:defRPr sz="1700" kern="1200">
                <a:solidFill>
                  <a:schemeClr val="tx1"/>
                </a:solidFill>
                <a:latin typeface="+mn-lt"/>
                <a:ea typeface="+mn-ea"/>
                <a:cs typeface="+mn-cs"/>
              </a:defRPr>
            </a:lvl2pPr>
            <a:lvl3pPr marL="812902" indent="-162580" algn="l" defTabSz="650321" rtl="0" eaLnBrk="1" latinLnBrk="0" hangingPunct="1">
              <a:lnSpc>
                <a:spcPct val="90000"/>
              </a:lnSpc>
              <a:spcBef>
                <a:spcPts val="356"/>
              </a:spcBef>
              <a:buFont typeface="Arial" panose="020B0604020202020204" pitchFamily="34" charset="0"/>
              <a:buChar char="•"/>
              <a:defRPr sz="1400" kern="1200">
                <a:solidFill>
                  <a:schemeClr val="tx1"/>
                </a:solidFill>
                <a:latin typeface="+mn-lt"/>
                <a:ea typeface="+mn-ea"/>
                <a:cs typeface="+mn-cs"/>
              </a:defRPr>
            </a:lvl3pPr>
            <a:lvl4pPr marL="1138062"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4pPr>
            <a:lvl5pPr marL="1463223"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5pPr>
            <a:lvl6pPr marL="1788384"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6pPr>
            <a:lvl7pPr marL="2113544"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7pPr>
            <a:lvl8pPr marL="2438705"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8pPr>
            <a:lvl9pPr marL="2763865"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sz="1800" b="1"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C</a:t>
            </a:r>
            <a:r>
              <a:rPr lang="en-US" altLang="zh-CN" sz="1800" b="1"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haritable Donations in China from 2007-2016</a:t>
            </a:r>
            <a:endParaRPr lang="en-US" sz="1800" b="1"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Tree>
    <p:extLst>
      <p:ext uri="{BB962C8B-B14F-4D97-AF65-F5344CB8AC3E}">
        <p14:creationId xmlns:p14="http://schemas.microsoft.com/office/powerpoint/2010/main" val="3857899581"/>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611560" y="175643"/>
            <a:ext cx="2520280"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2400" b="1" i="0" u="none" strike="noStrike" kern="1200" cap="none" spc="600" normalizeH="0" baseline="0" noProof="0" dirty="0">
                <a:ln>
                  <a:noFill/>
                </a:ln>
                <a:solidFill>
                  <a:srgbClr val="990403"/>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1.Overview</a:t>
            </a:r>
            <a:endParaRPr kumimoji="0" lang="en-GB" altLang="zh-CN" sz="2400" b="1" i="0" u="none" strike="noStrike" kern="1200" cap="none" spc="600" normalizeH="0" baseline="0" noProof="0" dirty="0">
              <a:ln>
                <a:noFill/>
              </a:ln>
              <a:solidFill>
                <a:srgbClr val="990403"/>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2" name="Text Placeholder 4">
            <a:extLst>
              <a:ext uri="{FF2B5EF4-FFF2-40B4-BE49-F238E27FC236}">
                <a16:creationId xmlns:a16="http://schemas.microsoft.com/office/drawing/2014/main" id="{954D4482-9853-4D04-B5E8-2D4BA8F4E44D}"/>
              </a:ext>
            </a:extLst>
          </p:cNvPr>
          <p:cNvSpPr txBox="1">
            <a:spLocks/>
          </p:cNvSpPr>
          <p:nvPr/>
        </p:nvSpPr>
        <p:spPr>
          <a:xfrm>
            <a:off x="1303040" y="852337"/>
            <a:ext cx="1828800" cy="357188"/>
          </a:xfrm>
          <a:prstGeom prst="rect">
            <a:avLst/>
          </a:prstGeom>
        </p:spPr>
        <p:txBody>
          <a:bodyPr vert="horz" lIns="65032" tIns="32516" rIns="65032" bIns="32516" rtlCol="0">
            <a:normAutofit/>
          </a:bodyPr>
          <a:lstStyle>
            <a:lvl1pPr marL="162580" indent="-162580" algn="l" defTabSz="650321" rtl="0" eaLnBrk="1" latinLnBrk="0" hangingPunct="1">
              <a:lnSpc>
                <a:spcPct val="90000"/>
              </a:lnSpc>
              <a:spcBef>
                <a:spcPts val="711"/>
              </a:spcBef>
              <a:buFont typeface="Arial" panose="020B0604020202020204" pitchFamily="34" charset="0"/>
              <a:buChar char="•"/>
              <a:defRPr sz="2000" kern="1200">
                <a:solidFill>
                  <a:schemeClr val="tx1"/>
                </a:solidFill>
                <a:latin typeface="+mn-lt"/>
                <a:ea typeface="+mn-ea"/>
                <a:cs typeface="+mn-cs"/>
              </a:defRPr>
            </a:lvl1pPr>
            <a:lvl2pPr marL="487741" indent="-162580" algn="l" defTabSz="650321" rtl="0" eaLnBrk="1" latinLnBrk="0" hangingPunct="1">
              <a:lnSpc>
                <a:spcPct val="90000"/>
              </a:lnSpc>
              <a:spcBef>
                <a:spcPts val="356"/>
              </a:spcBef>
              <a:buFont typeface="Arial" panose="020B0604020202020204" pitchFamily="34" charset="0"/>
              <a:buChar char="•"/>
              <a:defRPr sz="1700" kern="1200">
                <a:solidFill>
                  <a:schemeClr val="tx1"/>
                </a:solidFill>
                <a:latin typeface="+mn-lt"/>
                <a:ea typeface="+mn-ea"/>
                <a:cs typeface="+mn-cs"/>
              </a:defRPr>
            </a:lvl2pPr>
            <a:lvl3pPr marL="812902" indent="-162580" algn="l" defTabSz="650321" rtl="0" eaLnBrk="1" latinLnBrk="0" hangingPunct="1">
              <a:lnSpc>
                <a:spcPct val="90000"/>
              </a:lnSpc>
              <a:spcBef>
                <a:spcPts val="356"/>
              </a:spcBef>
              <a:buFont typeface="Arial" panose="020B0604020202020204" pitchFamily="34" charset="0"/>
              <a:buChar char="•"/>
              <a:defRPr sz="1400" kern="1200">
                <a:solidFill>
                  <a:schemeClr val="tx1"/>
                </a:solidFill>
                <a:latin typeface="+mn-lt"/>
                <a:ea typeface="+mn-ea"/>
                <a:cs typeface="+mn-cs"/>
              </a:defRPr>
            </a:lvl3pPr>
            <a:lvl4pPr marL="1138062"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4pPr>
            <a:lvl5pPr marL="1463223"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5pPr>
            <a:lvl6pPr marL="1788384"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6pPr>
            <a:lvl7pPr marL="2113544"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7pPr>
            <a:lvl8pPr marL="2438705"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8pPr>
            <a:lvl9pPr marL="2763865"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9pPr>
          </a:lstStyle>
          <a:p>
            <a:pPr marL="0" marR="0" lvl="0" indent="0" algn="l" defTabSz="650321" rtl="0" eaLnBrk="1" fontAlgn="auto" latinLnBrk="0" hangingPunct="1">
              <a:lnSpc>
                <a:spcPct val="90000"/>
              </a:lnSpc>
              <a:spcBef>
                <a:spcPts val="711"/>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990403"/>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R</a:t>
            </a:r>
            <a:r>
              <a:rPr kumimoji="0" lang="en-US" altLang="zh-CN" sz="2000" b="1" i="0" u="none" strike="noStrike" kern="1200" cap="none" spc="0" normalizeH="0" baseline="0" noProof="0" dirty="0">
                <a:ln>
                  <a:noFill/>
                </a:ln>
                <a:solidFill>
                  <a:srgbClr val="990403"/>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eason 2</a:t>
            </a:r>
            <a:endParaRPr kumimoji="0" lang="en-US" sz="2000" b="1" i="0" u="none" strike="noStrike" kern="1200" cap="none" spc="0" normalizeH="0" baseline="0" noProof="0" dirty="0">
              <a:ln>
                <a:noFill/>
              </a:ln>
              <a:solidFill>
                <a:srgbClr val="990403"/>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46" name="Oval 18">
            <a:extLst>
              <a:ext uri="{FF2B5EF4-FFF2-40B4-BE49-F238E27FC236}">
                <a16:creationId xmlns:a16="http://schemas.microsoft.com/office/drawing/2014/main" id="{0B2610C9-CD82-476E-B146-9B9DADF4E6B4}"/>
              </a:ext>
            </a:extLst>
          </p:cNvPr>
          <p:cNvSpPr/>
          <p:nvPr/>
        </p:nvSpPr>
        <p:spPr>
          <a:xfrm>
            <a:off x="715117" y="802331"/>
            <a:ext cx="457200" cy="457200"/>
          </a:xfrm>
          <a:prstGeom prst="ellipse">
            <a:avLst/>
          </a:prstGeom>
          <a:noFill/>
          <a:ln w="127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cxnSp>
        <p:nvCxnSpPr>
          <p:cNvPr id="47" name="Straight Arrow Connector 19">
            <a:extLst>
              <a:ext uri="{FF2B5EF4-FFF2-40B4-BE49-F238E27FC236}">
                <a16:creationId xmlns:a16="http://schemas.microsoft.com/office/drawing/2014/main" id="{647C2DEB-9B24-4CA7-938F-52546E178509}"/>
              </a:ext>
            </a:extLst>
          </p:cNvPr>
          <p:cNvCxnSpPr/>
          <p:nvPr/>
        </p:nvCxnSpPr>
        <p:spPr>
          <a:xfrm flipV="1">
            <a:off x="943717" y="929651"/>
            <a:ext cx="0" cy="215997"/>
          </a:xfrm>
          <a:prstGeom prst="straightConnector1">
            <a:avLst/>
          </a:prstGeom>
          <a:ln w="15875">
            <a:solidFill>
              <a:schemeClr val="accent1"/>
            </a:solidFill>
            <a:miter lim="800000"/>
            <a:headEnd type="none"/>
            <a:tailEnd type="arrow" w="lg" len="med"/>
          </a:ln>
          <a:effectLst/>
        </p:spPr>
        <p:style>
          <a:lnRef idx="2">
            <a:schemeClr val="accent1"/>
          </a:lnRef>
          <a:fillRef idx="0">
            <a:schemeClr val="accent1"/>
          </a:fillRef>
          <a:effectRef idx="1">
            <a:schemeClr val="accent1"/>
          </a:effectRef>
          <a:fontRef idx="minor">
            <a:schemeClr val="tx1"/>
          </a:fontRef>
        </p:style>
      </p:cxnSp>
      <p:cxnSp>
        <p:nvCxnSpPr>
          <p:cNvPr id="6" name="直接连接符 5">
            <a:extLst>
              <a:ext uri="{FF2B5EF4-FFF2-40B4-BE49-F238E27FC236}">
                <a16:creationId xmlns:a16="http://schemas.microsoft.com/office/drawing/2014/main" id="{BEA020C4-2F21-420B-B419-1D9315D96A53}"/>
              </a:ext>
            </a:extLst>
          </p:cNvPr>
          <p:cNvCxnSpPr>
            <a:cxnSpLocks/>
          </p:cNvCxnSpPr>
          <p:nvPr/>
        </p:nvCxnSpPr>
        <p:spPr>
          <a:xfrm>
            <a:off x="3131840" y="1746290"/>
            <a:ext cx="3624018" cy="3129716"/>
          </a:xfrm>
          <a:prstGeom prst="line">
            <a:avLst/>
          </a:prstGeom>
          <a:ln w="38100">
            <a:solidFill>
              <a:schemeClr val="accent1"/>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112" name="组合 111">
            <a:extLst>
              <a:ext uri="{FF2B5EF4-FFF2-40B4-BE49-F238E27FC236}">
                <a16:creationId xmlns:a16="http://schemas.microsoft.com/office/drawing/2014/main" id="{DEF4F0E4-2EFE-4A8F-A2A4-C12BD487EF17}"/>
              </a:ext>
            </a:extLst>
          </p:cNvPr>
          <p:cNvGrpSpPr/>
          <p:nvPr/>
        </p:nvGrpSpPr>
        <p:grpSpPr>
          <a:xfrm>
            <a:off x="3479905" y="1831472"/>
            <a:ext cx="4032448" cy="307777"/>
            <a:chOff x="2855191" y="1583047"/>
            <a:chExt cx="3771696" cy="587915"/>
          </a:xfrm>
        </p:grpSpPr>
        <p:sp>
          <p:nvSpPr>
            <p:cNvPr id="7" name="文本框 6">
              <a:extLst>
                <a:ext uri="{FF2B5EF4-FFF2-40B4-BE49-F238E27FC236}">
                  <a16:creationId xmlns:a16="http://schemas.microsoft.com/office/drawing/2014/main" id="{FA7A2FEE-C3E4-4F5C-B7D6-98D45644DC14}"/>
                </a:ext>
              </a:extLst>
            </p:cNvPr>
            <p:cNvSpPr txBox="1"/>
            <p:nvPr/>
          </p:nvSpPr>
          <p:spPr>
            <a:xfrm>
              <a:off x="4053162" y="1583047"/>
              <a:ext cx="2573725" cy="587915"/>
            </a:xfrm>
            <a:prstGeom prst="rect">
              <a:avLst/>
            </a:prstGeom>
            <a:noFill/>
          </p:spPr>
          <p:txBody>
            <a:bodyPr wrap="square" rtlCol="0">
              <a:spAutoFit/>
            </a:bodyPr>
            <a:lstStyle/>
            <a:p>
              <a:r>
                <a:rPr lang="en-US" altLang="zh-CN" sz="1400" b="1" dirty="0">
                  <a:latin typeface="Times New Roman" panose="02020603050405020304" pitchFamily="18" charset="0"/>
                  <a:cs typeface="Times New Roman" panose="02020603050405020304" pitchFamily="18" charset="0"/>
                </a:rPr>
                <a:t>Law on Red Cross Society 1993</a:t>
              </a:r>
              <a:endParaRPr lang="zh-CN" altLang="en-US" sz="1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15" name="直接连接符 14">
              <a:extLst>
                <a:ext uri="{FF2B5EF4-FFF2-40B4-BE49-F238E27FC236}">
                  <a16:creationId xmlns:a16="http://schemas.microsoft.com/office/drawing/2014/main" id="{1830F1D4-B202-42F3-8948-6679EAFF26B2}"/>
                </a:ext>
              </a:extLst>
            </p:cNvPr>
            <p:cNvCxnSpPr>
              <a:cxnSpLocks/>
              <a:endCxn id="7" idx="1"/>
            </p:cNvCxnSpPr>
            <p:nvPr/>
          </p:nvCxnSpPr>
          <p:spPr>
            <a:xfrm flipV="1">
              <a:off x="2855191" y="1877005"/>
              <a:ext cx="1197971" cy="6181"/>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3" name="组合 112">
            <a:extLst>
              <a:ext uri="{FF2B5EF4-FFF2-40B4-BE49-F238E27FC236}">
                <a16:creationId xmlns:a16="http://schemas.microsoft.com/office/drawing/2014/main" id="{8C2734D7-ECAA-4E2D-87A3-BFD313D7D4EE}"/>
              </a:ext>
            </a:extLst>
          </p:cNvPr>
          <p:cNvGrpSpPr/>
          <p:nvPr/>
        </p:nvGrpSpPr>
        <p:grpSpPr>
          <a:xfrm>
            <a:off x="519916" y="2044213"/>
            <a:ext cx="3312368" cy="738664"/>
            <a:chOff x="40404" y="2369414"/>
            <a:chExt cx="4184097" cy="659846"/>
          </a:xfrm>
        </p:grpSpPr>
        <p:sp>
          <p:nvSpPr>
            <p:cNvPr id="8" name="文本框 7">
              <a:extLst>
                <a:ext uri="{FF2B5EF4-FFF2-40B4-BE49-F238E27FC236}">
                  <a16:creationId xmlns:a16="http://schemas.microsoft.com/office/drawing/2014/main" id="{78A1D9AA-5661-43DD-B917-E936092D071E}"/>
                </a:ext>
              </a:extLst>
            </p:cNvPr>
            <p:cNvSpPr txBox="1"/>
            <p:nvPr/>
          </p:nvSpPr>
          <p:spPr>
            <a:xfrm>
              <a:off x="40404" y="2369414"/>
              <a:ext cx="3456428" cy="659846"/>
            </a:xfrm>
            <a:prstGeom prst="rect">
              <a:avLst/>
            </a:prstGeom>
            <a:noFill/>
          </p:spPr>
          <p:txBody>
            <a:bodyPr wrap="square" rtlCol="0">
              <a:spAutoFit/>
            </a:bodyPr>
            <a:lstStyle/>
            <a:p>
              <a:r>
                <a:rPr lang="en-US" altLang="zh-CN" sz="1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Regulation on the Administration of the Registration of Social Organizations 1998</a:t>
              </a:r>
              <a:endParaRPr lang="zh-CN" altLang="en-US" sz="1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16" name="直接连接符 15">
              <a:extLst>
                <a:ext uri="{FF2B5EF4-FFF2-40B4-BE49-F238E27FC236}">
                  <a16:creationId xmlns:a16="http://schemas.microsoft.com/office/drawing/2014/main" id="{9FAB5FFC-FE6A-4B6F-B2C4-DAFF01F22684}"/>
                </a:ext>
              </a:extLst>
            </p:cNvPr>
            <p:cNvCxnSpPr>
              <a:cxnSpLocks/>
            </p:cNvCxnSpPr>
            <p:nvPr/>
          </p:nvCxnSpPr>
          <p:spPr>
            <a:xfrm>
              <a:off x="3339718" y="2696446"/>
              <a:ext cx="884783"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4" name="组合 113">
            <a:extLst>
              <a:ext uri="{FF2B5EF4-FFF2-40B4-BE49-F238E27FC236}">
                <a16:creationId xmlns:a16="http://schemas.microsoft.com/office/drawing/2014/main" id="{E94860A6-9DF3-44B5-B86A-147E180A8B22}"/>
              </a:ext>
            </a:extLst>
          </p:cNvPr>
          <p:cNvGrpSpPr/>
          <p:nvPr/>
        </p:nvGrpSpPr>
        <p:grpSpPr>
          <a:xfrm>
            <a:off x="1498781" y="2819548"/>
            <a:ext cx="3073219" cy="523220"/>
            <a:chOff x="4775995" y="2701228"/>
            <a:chExt cx="2819783" cy="1480874"/>
          </a:xfrm>
        </p:grpSpPr>
        <p:sp>
          <p:nvSpPr>
            <p:cNvPr id="10" name="文本框 9">
              <a:extLst>
                <a:ext uri="{FF2B5EF4-FFF2-40B4-BE49-F238E27FC236}">
                  <a16:creationId xmlns:a16="http://schemas.microsoft.com/office/drawing/2014/main" id="{D609DA1D-05AB-4DB9-B5CC-9163E5B43F36}"/>
                </a:ext>
              </a:extLst>
            </p:cNvPr>
            <p:cNvSpPr txBox="1"/>
            <p:nvPr/>
          </p:nvSpPr>
          <p:spPr>
            <a:xfrm>
              <a:off x="4775995" y="2701228"/>
              <a:ext cx="1758737" cy="1480874"/>
            </a:xfrm>
            <a:prstGeom prst="rect">
              <a:avLst/>
            </a:prstGeom>
            <a:noFill/>
          </p:spPr>
          <p:txBody>
            <a:bodyPr wrap="square" rtlCol="0">
              <a:spAutoFit/>
            </a:bodyPr>
            <a:lstStyle/>
            <a:p>
              <a:r>
                <a:rPr lang="en-US" altLang="zh-CN" sz="1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Law on Donations for Public Welfare 1999</a:t>
              </a:r>
              <a:endParaRPr lang="zh-CN" altLang="en-US" sz="1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18" name="直接连接符 17">
              <a:extLst>
                <a:ext uri="{FF2B5EF4-FFF2-40B4-BE49-F238E27FC236}">
                  <a16:creationId xmlns:a16="http://schemas.microsoft.com/office/drawing/2014/main" id="{B6E3718A-057D-4915-BB46-1E5458085AC4}"/>
                </a:ext>
              </a:extLst>
            </p:cNvPr>
            <p:cNvCxnSpPr>
              <a:cxnSpLocks/>
              <a:stCxn id="10" idx="3"/>
            </p:cNvCxnSpPr>
            <p:nvPr/>
          </p:nvCxnSpPr>
          <p:spPr>
            <a:xfrm flipV="1">
              <a:off x="6534732" y="3430774"/>
              <a:ext cx="1061046" cy="10891"/>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5" name="组合 114">
            <a:extLst>
              <a:ext uri="{FF2B5EF4-FFF2-40B4-BE49-F238E27FC236}">
                <a16:creationId xmlns:a16="http://schemas.microsoft.com/office/drawing/2014/main" id="{DAD2DE10-8D01-4C6D-B3DB-75413D43B7E8}"/>
              </a:ext>
            </a:extLst>
          </p:cNvPr>
          <p:cNvGrpSpPr/>
          <p:nvPr/>
        </p:nvGrpSpPr>
        <p:grpSpPr>
          <a:xfrm>
            <a:off x="4257286" y="2263173"/>
            <a:ext cx="4202300" cy="738664"/>
            <a:chOff x="169541" y="3097231"/>
            <a:chExt cx="3652148" cy="1034130"/>
          </a:xfrm>
        </p:grpSpPr>
        <p:sp>
          <p:nvSpPr>
            <p:cNvPr id="14" name="文本框 13">
              <a:extLst>
                <a:ext uri="{FF2B5EF4-FFF2-40B4-BE49-F238E27FC236}">
                  <a16:creationId xmlns:a16="http://schemas.microsoft.com/office/drawing/2014/main" id="{08F80536-7E88-4F18-90C3-B0BF3EB13480}"/>
                </a:ext>
              </a:extLst>
            </p:cNvPr>
            <p:cNvSpPr txBox="1"/>
            <p:nvPr/>
          </p:nvSpPr>
          <p:spPr>
            <a:xfrm>
              <a:off x="806243" y="3097231"/>
              <a:ext cx="3015446" cy="1034130"/>
            </a:xfrm>
            <a:prstGeom prst="rect">
              <a:avLst/>
            </a:prstGeom>
            <a:noFill/>
          </p:spPr>
          <p:txBody>
            <a:bodyPr wrap="square" rtlCol="0">
              <a:spAutoFit/>
            </a:bodyPr>
            <a:lstStyle/>
            <a:p>
              <a:r>
                <a:rPr lang="en-US" altLang="zh-CN" sz="1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Interim Regulations on Registration Administration of Civil Non-enterprise Institutions 1998</a:t>
              </a:r>
              <a:endParaRPr lang="zh-CN" altLang="en-US" sz="1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19" name="直接连接符 18">
              <a:extLst>
                <a:ext uri="{FF2B5EF4-FFF2-40B4-BE49-F238E27FC236}">
                  <a16:creationId xmlns:a16="http://schemas.microsoft.com/office/drawing/2014/main" id="{B71DE5FB-E130-4DCD-97BD-284C1C876B49}"/>
                </a:ext>
              </a:extLst>
            </p:cNvPr>
            <p:cNvCxnSpPr>
              <a:cxnSpLocks/>
              <a:endCxn id="14" idx="1"/>
            </p:cNvCxnSpPr>
            <p:nvPr/>
          </p:nvCxnSpPr>
          <p:spPr>
            <a:xfrm>
              <a:off x="169541" y="3614296"/>
              <a:ext cx="636702"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6" name="组合 115">
            <a:extLst>
              <a:ext uri="{FF2B5EF4-FFF2-40B4-BE49-F238E27FC236}">
                <a16:creationId xmlns:a16="http://schemas.microsoft.com/office/drawing/2014/main" id="{D72AC1C9-C414-4D55-80A4-C0DCE7A2D4C2}"/>
              </a:ext>
            </a:extLst>
          </p:cNvPr>
          <p:cNvGrpSpPr/>
          <p:nvPr/>
        </p:nvGrpSpPr>
        <p:grpSpPr>
          <a:xfrm>
            <a:off x="5796136" y="3777315"/>
            <a:ext cx="3384376" cy="738664"/>
            <a:chOff x="5090539" y="3359356"/>
            <a:chExt cx="2980406" cy="1201592"/>
          </a:xfrm>
        </p:grpSpPr>
        <p:sp>
          <p:nvSpPr>
            <p:cNvPr id="11" name="文本框 10">
              <a:extLst>
                <a:ext uri="{FF2B5EF4-FFF2-40B4-BE49-F238E27FC236}">
                  <a16:creationId xmlns:a16="http://schemas.microsoft.com/office/drawing/2014/main" id="{E56ACB65-AC3E-4D66-BAE7-D9B975475076}"/>
                </a:ext>
              </a:extLst>
            </p:cNvPr>
            <p:cNvSpPr txBox="1"/>
            <p:nvPr/>
          </p:nvSpPr>
          <p:spPr>
            <a:xfrm>
              <a:off x="5508312" y="3359356"/>
              <a:ext cx="2562633" cy="1201592"/>
            </a:xfrm>
            <a:prstGeom prst="rect">
              <a:avLst/>
            </a:prstGeom>
            <a:noFill/>
          </p:spPr>
          <p:txBody>
            <a:bodyPr wrap="square" rtlCol="0">
              <a:spAutoFit/>
            </a:bodyPr>
            <a:lstStyle/>
            <a:p>
              <a:r>
                <a:rPr lang="en-US" altLang="zh-CN" sz="1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Measures for the Administration of Donations for Disaster Relief 2008</a:t>
              </a:r>
              <a:endParaRPr lang="zh-CN" altLang="en-US" sz="1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20" name="直接连接符 19">
              <a:extLst>
                <a:ext uri="{FF2B5EF4-FFF2-40B4-BE49-F238E27FC236}">
                  <a16:creationId xmlns:a16="http://schemas.microsoft.com/office/drawing/2014/main" id="{2C416702-2285-4D9B-B898-F680B8803C1F}"/>
                </a:ext>
              </a:extLst>
            </p:cNvPr>
            <p:cNvCxnSpPr>
              <a:cxnSpLocks/>
            </p:cNvCxnSpPr>
            <p:nvPr/>
          </p:nvCxnSpPr>
          <p:spPr>
            <a:xfrm>
              <a:off x="5090539" y="3784920"/>
              <a:ext cx="518331" cy="1323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7" name="组合 116">
            <a:extLst>
              <a:ext uri="{FF2B5EF4-FFF2-40B4-BE49-F238E27FC236}">
                <a16:creationId xmlns:a16="http://schemas.microsoft.com/office/drawing/2014/main" id="{71BE4618-08F3-4015-907C-1D5521D55304}"/>
              </a:ext>
            </a:extLst>
          </p:cNvPr>
          <p:cNvGrpSpPr/>
          <p:nvPr/>
        </p:nvGrpSpPr>
        <p:grpSpPr>
          <a:xfrm>
            <a:off x="5041202" y="3148603"/>
            <a:ext cx="3944892" cy="307777"/>
            <a:chOff x="1048588" y="3743202"/>
            <a:chExt cx="2227268" cy="487424"/>
          </a:xfrm>
        </p:grpSpPr>
        <p:sp>
          <p:nvSpPr>
            <p:cNvPr id="13" name="文本框 12">
              <a:extLst>
                <a:ext uri="{FF2B5EF4-FFF2-40B4-BE49-F238E27FC236}">
                  <a16:creationId xmlns:a16="http://schemas.microsoft.com/office/drawing/2014/main" id="{B31124DE-1C01-45B5-986A-50F92FD5E838}"/>
                </a:ext>
              </a:extLst>
            </p:cNvPr>
            <p:cNvSpPr txBox="1"/>
            <p:nvPr/>
          </p:nvSpPr>
          <p:spPr>
            <a:xfrm>
              <a:off x="1955243" y="3743202"/>
              <a:ext cx="1320613" cy="487424"/>
            </a:xfrm>
            <a:prstGeom prst="rect">
              <a:avLst/>
            </a:prstGeom>
            <a:noFill/>
          </p:spPr>
          <p:txBody>
            <a:bodyPr wrap="square" rtlCol="0">
              <a:spAutoFit/>
            </a:bodyPr>
            <a:lstStyle/>
            <a:p>
              <a:r>
                <a:rPr lang="en-US" altLang="zh-CN" sz="1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Trust Law 2001</a:t>
              </a:r>
              <a:endParaRPr lang="zh-CN" altLang="en-US" sz="1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21" name="直接连接符 20">
              <a:extLst>
                <a:ext uri="{FF2B5EF4-FFF2-40B4-BE49-F238E27FC236}">
                  <a16:creationId xmlns:a16="http://schemas.microsoft.com/office/drawing/2014/main" id="{9DB57590-B6AC-4691-A6DF-0BB51508AA23}"/>
                </a:ext>
              </a:extLst>
            </p:cNvPr>
            <p:cNvCxnSpPr>
              <a:cxnSpLocks/>
              <a:endCxn id="13" idx="1"/>
            </p:cNvCxnSpPr>
            <p:nvPr/>
          </p:nvCxnSpPr>
          <p:spPr>
            <a:xfrm>
              <a:off x="1048588" y="3974035"/>
              <a:ext cx="906655" cy="1288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8" name="组合 117">
            <a:extLst>
              <a:ext uri="{FF2B5EF4-FFF2-40B4-BE49-F238E27FC236}">
                <a16:creationId xmlns:a16="http://schemas.microsoft.com/office/drawing/2014/main" id="{9250D7D4-FC63-443E-B359-7AD1ACF7B9BE}"/>
              </a:ext>
            </a:extLst>
          </p:cNvPr>
          <p:cNvGrpSpPr/>
          <p:nvPr/>
        </p:nvGrpSpPr>
        <p:grpSpPr>
          <a:xfrm>
            <a:off x="2381578" y="3501974"/>
            <a:ext cx="2929269" cy="523220"/>
            <a:chOff x="6434103" y="4004167"/>
            <a:chExt cx="2929269" cy="523220"/>
          </a:xfrm>
        </p:grpSpPr>
        <p:sp>
          <p:nvSpPr>
            <p:cNvPr id="12" name="文本框 11">
              <a:extLst>
                <a:ext uri="{FF2B5EF4-FFF2-40B4-BE49-F238E27FC236}">
                  <a16:creationId xmlns:a16="http://schemas.microsoft.com/office/drawing/2014/main" id="{3D891D3F-B05F-4384-91EF-04B6E8E9FC7F}"/>
                </a:ext>
              </a:extLst>
            </p:cNvPr>
            <p:cNvSpPr txBox="1"/>
            <p:nvPr/>
          </p:nvSpPr>
          <p:spPr>
            <a:xfrm>
              <a:off x="6434103" y="4004167"/>
              <a:ext cx="2196655" cy="523220"/>
            </a:xfrm>
            <a:prstGeom prst="rect">
              <a:avLst/>
            </a:prstGeom>
            <a:noFill/>
          </p:spPr>
          <p:txBody>
            <a:bodyPr wrap="square" rtlCol="0">
              <a:spAutoFit/>
            </a:bodyPr>
            <a:lstStyle/>
            <a:p>
              <a:r>
                <a:rPr lang="en-US" altLang="zh-CN" sz="1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Regulation on Foundation Administration 2004</a:t>
              </a:r>
              <a:endParaRPr lang="zh-CN" altLang="en-US" sz="1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22" name="直接连接符 21">
              <a:extLst>
                <a:ext uri="{FF2B5EF4-FFF2-40B4-BE49-F238E27FC236}">
                  <a16:creationId xmlns:a16="http://schemas.microsoft.com/office/drawing/2014/main" id="{0810C3CD-9EDC-4FFB-BB89-4B6A672BCA8C}"/>
                </a:ext>
              </a:extLst>
            </p:cNvPr>
            <p:cNvCxnSpPr>
              <a:cxnSpLocks/>
            </p:cNvCxnSpPr>
            <p:nvPr/>
          </p:nvCxnSpPr>
          <p:spPr>
            <a:xfrm flipV="1">
              <a:off x="8630758" y="4234999"/>
              <a:ext cx="732614" cy="384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9" name="组合 118">
            <a:extLst>
              <a:ext uri="{FF2B5EF4-FFF2-40B4-BE49-F238E27FC236}">
                <a16:creationId xmlns:a16="http://schemas.microsoft.com/office/drawing/2014/main" id="{A3CB9E96-00EA-4BD0-A13A-DB657F6AED0D}"/>
              </a:ext>
            </a:extLst>
          </p:cNvPr>
          <p:cNvGrpSpPr/>
          <p:nvPr/>
        </p:nvGrpSpPr>
        <p:grpSpPr>
          <a:xfrm>
            <a:off x="1713978" y="4199864"/>
            <a:ext cx="4464498" cy="523220"/>
            <a:chOff x="5780294" y="4211082"/>
            <a:chExt cx="3738107" cy="607949"/>
          </a:xfrm>
        </p:grpSpPr>
        <p:cxnSp>
          <p:nvCxnSpPr>
            <p:cNvPr id="23" name="直接连接符 22">
              <a:extLst>
                <a:ext uri="{FF2B5EF4-FFF2-40B4-BE49-F238E27FC236}">
                  <a16:creationId xmlns:a16="http://schemas.microsoft.com/office/drawing/2014/main" id="{AD586B56-D53A-4F2B-842C-320A66E14D46}"/>
                </a:ext>
              </a:extLst>
            </p:cNvPr>
            <p:cNvCxnSpPr>
              <a:cxnSpLocks/>
              <a:stCxn id="24" idx="3"/>
            </p:cNvCxnSpPr>
            <p:nvPr/>
          </p:nvCxnSpPr>
          <p:spPr>
            <a:xfrm>
              <a:off x="8855188" y="4515057"/>
              <a:ext cx="663213"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a16="http://schemas.microsoft.com/office/drawing/2014/main" id="{E597CB08-0D36-4F30-989B-BFB64BBD7686}"/>
                </a:ext>
              </a:extLst>
            </p:cNvPr>
            <p:cNvSpPr txBox="1"/>
            <p:nvPr/>
          </p:nvSpPr>
          <p:spPr>
            <a:xfrm>
              <a:off x="5780294" y="4211082"/>
              <a:ext cx="3074894" cy="607949"/>
            </a:xfrm>
            <a:prstGeom prst="rect">
              <a:avLst/>
            </a:prstGeom>
            <a:noFill/>
          </p:spPr>
          <p:txBody>
            <a:bodyPr wrap="square" rtlCol="0">
              <a:spAutoFit/>
            </a:bodyPr>
            <a:lstStyle/>
            <a:p>
              <a:r>
                <a:rPr lang="en-US" altLang="zh-CN" sz="1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Information Disclosure Guidelines for Public-Welfare and Charitable Donations 2011</a:t>
              </a:r>
              <a:endParaRPr lang="zh-CN" altLang="en-US" sz="1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59" name="Text Placeholder 4">
            <a:extLst>
              <a:ext uri="{FF2B5EF4-FFF2-40B4-BE49-F238E27FC236}">
                <a16:creationId xmlns:a16="http://schemas.microsoft.com/office/drawing/2014/main" id="{213C687F-3F44-47D8-84DB-82A8F1BEE86D}"/>
              </a:ext>
            </a:extLst>
          </p:cNvPr>
          <p:cNvSpPr txBox="1">
            <a:spLocks/>
          </p:cNvSpPr>
          <p:nvPr/>
        </p:nvSpPr>
        <p:spPr>
          <a:xfrm>
            <a:off x="2524577" y="1232377"/>
            <a:ext cx="4248472" cy="376115"/>
          </a:xfrm>
          <a:prstGeom prst="rect">
            <a:avLst/>
          </a:prstGeom>
        </p:spPr>
        <p:txBody>
          <a:bodyPr vert="horz" lIns="65032" tIns="32516" rIns="65032" bIns="32516" rtlCol="0">
            <a:noAutofit/>
          </a:bodyPr>
          <a:lstStyle>
            <a:lvl1pPr marL="162580" indent="-162580" algn="l" defTabSz="650321" rtl="0" eaLnBrk="1" latinLnBrk="0" hangingPunct="1">
              <a:lnSpc>
                <a:spcPct val="90000"/>
              </a:lnSpc>
              <a:spcBef>
                <a:spcPts val="711"/>
              </a:spcBef>
              <a:buFont typeface="Arial" panose="020B0604020202020204" pitchFamily="34" charset="0"/>
              <a:buChar char="•"/>
              <a:defRPr sz="2000" kern="1200">
                <a:solidFill>
                  <a:schemeClr val="tx1"/>
                </a:solidFill>
                <a:latin typeface="+mn-lt"/>
                <a:ea typeface="+mn-ea"/>
                <a:cs typeface="+mn-cs"/>
              </a:defRPr>
            </a:lvl1pPr>
            <a:lvl2pPr marL="487741" indent="-162580" algn="l" defTabSz="650321" rtl="0" eaLnBrk="1" latinLnBrk="0" hangingPunct="1">
              <a:lnSpc>
                <a:spcPct val="90000"/>
              </a:lnSpc>
              <a:spcBef>
                <a:spcPts val="356"/>
              </a:spcBef>
              <a:buFont typeface="Arial" panose="020B0604020202020204" pitchFamily="34" charset="0"/>
              <a:buChar char="•"/>
              <a:defRPr sz="1700" kern="1200">
                <a:solidFill>
                  <a:schemeClr val="tx1"/>
                </a:solidFill>
                <a:latin typeface="+mn-lt"/>
                <a:ea typeface="+mn-ea"/>
                <a:cs typeface="+mn-cs"/>
              </a:defRPr>
            </a:lvl2pPr>
            <a:lvl3pPr marL="812902" indent="-162580" algn="l" defTabSz="650321" rtl="0" eaLnBrk="1" latinLnBrk="0" hangingPunct="1">
              <a:lnSpc>
                <a:spcPct val="90000"/>
              </a:lnSpc>
              <a:spcBef>
                <a:spcPts val="356"/>
              </a:spcBef>
              <a:buFont typeface="Arial" panose="020B0604020202020204" pitchFamily="34" charset="0"/>
              <a:buChar char="•"/>
              <a:defRPr sz="1400" kern="1200">
                <a:solidFill>
                  <a:schemeClr val="tx1"/>
                </a:solidFill>
                <a:latin typeface="+mn-lt"/>
                <a:ea typeface="+mn-ea"/>
                <a:cs typeface="+mn-cs"/>
              </a:defRPr>
            </a:lvl3pPr>
            <a:lvl4pPr marL="1138062"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4pPr>
            <a:lvl5pPr marL="1463223"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5pPr>
            <a:lvl6pPr marL="1788384"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6pPr>
            <a:lvl7pPr marL="2113544"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7pPr>
            <a:lvl8pPr marL="2438705"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8pPr>
            <a:lvl9pPr marL="2763865"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sz="1800" b="1"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L</a:t>
            </a:r>
            <a:r>
              <a:rPr lang="en-US" altLang="zh-CN" sz="1800" b="1"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egislations before </a:t>
            </a:r>
            <a:r>
              <a:rPr lang="en-US" sz="1800" b="1"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C</a:t>
            </a:r>
            <a:r>
              <a:rPr lang="en-US" altLang="zh-CN" sz="1800" b="1"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harity Law 2016</a:t>
            </a:r>
            <a:endParaRPr lang="en-US" sz="1800" b="1"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Tree>
    <p:extLst>
      <p:ext uri="{BB962C8B-B14F-4D97-AF65-F5344CB8AC3E}">
        <p14:creationId xmlns:p14="http://schemas.microsoft.com/office/powerpoint/2010/main" val="3609321179"/>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
                                        </p:tgtEl>
                                        <p:attrNameLst>
                                          <p:attrName>style.visibility</p:attrName>
                                        </p:attrNameLst>
                                      </p:cBhvr>
                                      <p:to>
                                        <p:strVal val="visible"/>
                                      </p:to>
                                    </p:set>
                                    <p:anim calcmode="lin" valueType="num">
                                      <p:cBhvr additive="base">
                                        <p:cTn id="13" dur="500" fill="hold"/>
                                        <p:tgtEl>
                                          <p:spTgt spid="112"/>
                                        </p:tgtEl>
                                        <p:attrNameLst>
                                          <p:attrName>ppt_x</p:attrName>
                                        </p:attrNameLst>
                                      </p:cBhvr>
                                      <p:tavLst>
                                        <p:tav tm="0">
                                          <p:val>
                                            <p:strVal val="#ppt_x"/>
                                          </p:val>
                                        </p:tav>
                                        <p:tav tm="100000">
                                          <p:val>
                                            <p:strVal val="#ppt_x"/>
                                          </p:val>
                                        </p:tav>
                                      </p:tavLst>
                                    </p:anim>
                                    <p:anim calcmode="lin" valueType="num">
                                      <p:cBhvr additive="base">
                                        <p:cTn id="14" dur="500" fill="hold"/>
                                        <p:tgtEl>
                                          <p:spTgt spid="1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3"/>
                                        </p:tgtEl>
                                        <p:attrNameLst>
                                          <p:attrName>style.visibility</p:attrName>
                                        </p:attrNameLst>
                                      </p:cBhvr>
                                      <p:to>
                                        <p:strVal val="visible"/>
                                      </p:to>
                                    </p:set>
                                    <p:anim calcmode="lin" valueType="num">
                                      <p:cBhvr additive="base">
                                        <p:cTn id="19" dur="500" fill="hold"/>
                                        <p:tgtEl>
                                          <p:spTgt spid="113"/>
                                        </p:tgtEl>
                                        <p:attrNameLst>
                                          <p:attrName>ppt_x</p:attrName>
                                        </p:attrNameLst>
                                      </p:cBhvr>
                                      <p:tavLst>
                                        <p:tav tm="0">
                                          <p:val>
                                            <p:strVal val="#ppt_x"/>
                                          </p:val>
                                        </p:tav>
                                        <p:tav tm="100000">
                                          <p:val>
                                            <p:strVal val="#ppt_x"/>
                                          </p:val>
                                        </p:tav>
                                      </p:tavLst>
                                    </p:anim>
                                    <p:anim calcmode="lin" valueType="num">
                                      <p:cBhvr additive="base">
                                        <p:cTn id="20"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additive="base">
                                        <p:cTn id="25" dur="500" fill="hold"/>
                                        <p:tgtEl>
                                          <p:spTgt spid="115"/>
                                        </p:tgtEl>
                                        <p:attrNameLst>
                                          <p:attrName>ppt_x</p:attrName>
                                        </p:attrNameLst>
                                      </p:cBhvr>
                                      <p:tavLst>
                                        <p:tav tm="0">
                                          <p:val>
                                            <p:strVal val="#ppt_x"/>
                                          </p:val>
                                        </p:tav>
                                        <p:tav tm="100000">
                                          <p:val>
                                            <p:strVal val="#ppt_x"/>
                                          </p:val>
                                        </p:tav>
                                      </p:tavLst>
                                    </p:anim>
                                    <p:anim calcmode="lin" valueType="num">
                                      <p:cBhvr additive="base">
                                        <p:cTn id="26"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4"/>
                                        </p:tgtEl>
                                        <p:attrNameLst>
                                          <p:attrName>style.visibility</p:attrName>
                                        </p:attrNameLst>
                                      </p:cBhvr>
                                      <p:to>
                                        <p:strVal val="visible"/>
                                      </p:to>
                                    </p:set>
                                    <p:anim calcmode="lin" valueType="num">
                                      <p:cBhvr additive="base">
                                        <p:cTn id="31" dur="500" fill="hold"/>
                                        <p:tgtEl>
                                          <p:spTgt spid="114"/>
                                        </p:tgtEl>
                                        <p:attrNameLst>
                                          <p:attrName>ppt_x</p:attrName>
                                        </p:attrNameLst>
                                      </p:cBhvr>
                                      <p:tavLst>
                                        <p:tav tm="0">
                                          <p:val>
                                            <p:strVal val="#ppt_x"/>
                                          </p:val>
                                        </p:tav>
                                        <p:tav tm="100000">
                                          <p:val>
                                            <p:strVal val="#ppt_x"/>
                                          </p:val>
                                        </p:tav>
                                      </p:tavLst>
                                    </p:anim>
                                    <p:anim calcmode="lin" valueType="num">
                                      <p:cBhvr additive="base">
                                        <p:cTn id="32" dur="500" fill="hold"/>
                                        <p:tgtEl>
                                          <p:spTgt spid="1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7"/>
                                        </p:tgtEl>
                                        <p:attrNameLst>
                                          <p:attrName>style.visibility</p:attrName>
                                        </p:attrNameLst>
                                      </p:cBhvr>
                                      <p:to>
                                        <p:strVal val="visible"/>
                                      </p:to>
                                    </p:set>
                                    <p:anim calcmode="lin" valueType="num">
                                      <p:cBhvr additive="base">
                                        <p:cTn id="37" dur="500" fill="hold"/>
                                        <p:tgtEl>
                                          <p:spTgt spid="117"/>
                                        </p:tgtEl>
                                        <p:attrNameLst>
                                          <p:attrName>ppt_x</p:attrName>
                                        </p:attrNameLst>
                                      </p:cBhvr>
                                      <p:tavLst>
                                        <p:tav tm="0">
                                          <p:val>
                                            <p:strVal val="#ppt_x"/>
                                          </p:val>
                                        </p:tav>
                                        <p:tav tm="100000">
                                          <p:val>
                                            <p:strVal val="#ppt_x"/>
                                          </p:val>
                                        </p:tav>
                                      </p:tavLst>
                                    </p:anim>
                                    <p:anim calcmode="lin" valueType="num">
                                      <p:cBhvr additive="base">
                                        <p:cTn id="38"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8"/>
                                        </p:tgtEl>
                                        <p:attrNameLst>
                                          <p:attrName>style.visibility</p:attrName>
                                        </p:attrNameLst>
                                      </p:cBhvr>
                                      <p:to>
                                        <p:strVal val="visible"/>
                                      </p:to>
                                    </p:set>
                                    <p:anim calcmode="lin" valueType="num">
                                      <p:cBhvr additive="base">
                                        <p:cTn id="43" dur="500" fill="hold"/>
                                        <p:tgtEl>
                                          <p:spTgt spid="118"/>
                                        </p:tgtEl>
                                        <p:attrNameLst>
                                          <p:attrName>ppt_x</p:attrName>
                                        </p:attrNameLst>
                                      </p:cBhvr>
                                      <p:tavLst>
                                        <p:tav tm="0">
                                          <p:val>
                                            <p:strVal val="#ppt_x"/>
                                          </p:val>
                                        </p:tav>
                                        <p:tav tm="100000">
                                          <p:val>
                                            <p:strVal val="#ppt_x"/>
                                          </p:val>
                                        </p:tav>
                                      </p:tavLst>
                                    </p:anim>
                                    <p:anim calcmode="lin" valueType="num">
                                      <p:cBhvr additive="base">
                                        <p:cTn id="44" dur="500" fill="hold"/>
                                        <p:tgtEl>
                                          <p:spTgt spid="1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6"/>
                                        </p:tgtEl>
                                        <p:attrNameLst>
                                          <p:attrName>style.visibility</p:attrName>
                                        </p:attrNameLst>
                                      </p:cBhvr>
                                      <p:to>
                                        <p:strVal val="visible"/>
                                      </p:to>
                                    </p:set>
                                    <p:anim calcmode="lin" valueType="num">
                                      <p:cBhvr additive="base">
                                        <p:cTn id="49" dur="500" fill="hold"/>
                                        <p:tgtEl>
                                          <p:spTgt spid="116"/>
                                        </p:tgtEl>
                                        <p:attrNameLst>
                                          <p:attrName>ppt_x</p:attrName>
                                        </p:attrNameLst>
                                      </p:cBhvr>
                                      <p:tavLst>
                                        <p:tav tm="0">
                                          <p:val>
                                            <p:strVal val="#ppt_x"/>
                                          </p:val>
                                        </p:tav>
                                        <p:tav tm="100000">
                                          <p:val>
                                            <p:strVal val="#ppt_x"/>
                                          </p:val>
                                        </p:tav>
                                      </p:tavLst>
                                    </p:anim>
                                    <p:anim calcmode="lin" valueType="num">
                                      <p:cBhvr additive="base">
                                        <p:cTn id="50" dur="500" fill="hold"/>
                                        <p:tgtEl>
                                          <p:spTgt spid="1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9"/>
                                        </p:tgtEl>
                                        <p:attrNameLst>
                                          <p:attrName>style.visibility</p:attrName>
                                        </p:attrNameLst>
                                      </p:cBhvr>
                                      <p:to>
                                        <p:strVal val="visible"/>
                                      </p:to>
                                    </p:set>
                                    <p:anim calcmode="lin" valueType="num">
                                      <p:cBhvr additive="base">
                                        <p:cTn id="55" dur="500" fill="hold"/>
                                        <p:tgtEl>
                                          <p:spTgt spid="119"/>
                                        </p:tgtEl>
                                        <p:attrNameLst>
                                          <p:attrName>ppt_x</p:attrName>
                                        </p:attrNameLst>
                                      </p:cBhvr>
                                      <p:tavLst>
                                        <p:tav tm="0">
                                          <p:val>
                                            <p:strVal val="#ppt_x"/>
                                          </p:val>
                                        </p:tav>
                                        <p:tav tm="100000">
                                          <p:val>
                                            <p:strVal val="#ppt_x"/>
                                          </p:val>
                                        </p:tav>
                                      </p:tavLst>
                                    </p:anim>
                                    <p:anim calcmode="lin" valueType="num">
                                      <p:cBhvr additive="base">
                                        <p:cTn id="56"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611560" y="175643"/>
            <a:ext cx="2520280"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en-US" altLang="zh-CN" sz="2400" b="1" spc="600" dirty="0">
                <a:latin typeface="Times New Roman" panose="02020603050405020304" pitchFamily="18" charset="0"/>
                <a:ea typeface="微软雅黑" panose="020B0503020204020204" pitchFamily="34" charset="-122"/>
                <a:cs typeface="Times New Roman" panose="02020603050405020304" pitchFamily="18" charset="0"/>
              </a:rPr>
              <a:t>1.Overview</a:t>
            </a:r>
            <a:endParaRPr lang="en-GB" altLang="zh-CN" sz="2400" b="1" spc="6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Text Placeholder 3">
            <a:extLst>
              <a:ext uri="{FF2B5EF4-FFF2-40B4-BE49-F238E27FC236}">
                <a16:creationId xmlns:a16="http://schemas.microsoft.com/office/drawing/2014/main" id="{78140DED-A8D1-4D9B-B304-397659BAB097}"/>
              </a:ext>
            </a:extLst>
          </p:cNvPr>
          <p:cNvSpPr txBox="1">
            <a:spLocks/>
          </p:cNvSpPr>
          <p:nvPr/>
        </p:nvSpPr>
        <p:spPr>
          <a:xfrm>
            <a:off x="395536" y="843558"/>
            <a:ext cx="6192688" cy="613383"/>
          </a:xfrm>
          <a:prstGeom prst="rect">
            <a:avLst/>
          </a:prstGeom>
        </p:spPr>
        <p:txBody>
          <a:bodyPr vert="horz" lIns="65032" tIns="32516" rIns="65032" bIns="32516" rtlCol="0">
            <a:normAutofit fontScale="92500"/>
          </a:bodyPr>
          <a:lstStyle>
            <a:lvl1pPr marL="162580" indent="-162580" algn="l" defTabSz="650321" rtl="0" eaLnBrk="1" latinLnBrk="0" hangingPunct="1">
              <a:lnSpc>
                <a:spcPct val="90000"/>
              </a:lnSpc>
              <a:spcBef>
                <a:spcPts val="711"/>
              </a:spcBef>
              <a:buFont typeface="Arial" panose="020B0604020202020204" pitchFamily="34" charset="0"/>
              <a:buChar char="•"/>
              <a:defRPr sz="2000" kern="1200">
                <a:solidFill>
                  <a:schemeClr val="tx1"/>
                </a:solidFill>
                <a:latin typeface="+mn-lt"/>
                <a:ea typeface="+mn-ea"/>
                <a:cs typeface="+mn-cs"/>
              </a:defRPr>
            </a:lvl1pPr>
            <a:lvl2pPr marL="487741" indent="-162580" algn="l" defTabSz="650321" rtl="0" eaLnBrk="1" latinLnBrk="0" hangingPunct="1">
              <a:lnSpc>
                <a:spcPct val="90000"/>
              </a:lnSpc>
              <a:spcBef>
                <a:spcPts val="356"/>
              </a:spcBef>
              <a:buFont typeface="Arial" panose="020B0604020202020204" pitchFamily="34" charset="0"/>
              <a:buChar char="•"/>
              <a:defRPr sz="1700" kern="1200">
                <a:solidFill>
                  <a:schemeClr val="tx1"/>
                </a:solidFill>
                <a:latin typeface="+mn-lt"/>
                <a:ea typeface="+mn-ea"/>
                <a:cs typeface="+mn-cs"/>
              </a:defRPr>
            </a:lvl2pPr>
            <a:lvl3pPr marL="812902" indent="-162580" algn="l" defTabSz="650321" rtl="0" eaLnBrk="1" latinLnBrk="0" hangingPunct="1">
              <a:lnSpc>
                <a:spcPct val="90000"/>
              </a:lnSpc>
              <a:spcBef>
                <a:spcPts val="356"/>
              </a:spcBef>
              <a:buFont typeface="Arial" panose="020B0604020202020204" pitchFamily="34" charset="0"/>
              <a:buChar char="•"/>
              <a:defRPr sz="1400" kern="1200">
                <a:solidFill>
                  <a:schemeClr val="tx1"/>
                </a:solidFill>
                <a:latin typeface="+mn-lt"/>
                <a:ea typeface="+mn-ea"/>
                <a:cs typeface="+mn-cs"/>
              </a:defRPr>
            </a:lvl3pPr>
            <a:lvl4pPr marL="1138062"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4pPr>
            <a:lvl5pPr marL="1463223"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5pPr>
            <a:lvl6pPr marL="1788384"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6pPr>
            <a:lvl7pPr marL="2113544"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7pPr>
            <a:lvl8pPr marL="2438705"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8pPr>
            <a:lvl9pPr marL="2763865"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altLang="zh-CN" sz="2400" b="1" i="1"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What is the legislative process of the Charity Law</a:t>
            </a:r>
            <a:r>
              <a:rPr lang="zh-CN" altLang="en-US" sz="2400" b="1" i="1"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a:t>
            </a:r>
            <a:endParaRPr lang="en-US" sz="2400" b="1" i="1"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cxnSp>
        <p:nvCxnSpPr>
          <p:cNvPr id="14" name="直接箭头连接符 13">
            <a:extLst>
              <a:ext uri="{FF2B5EF4-FFF2-40B4-BE49-F238E27FC236}">
                <a16:creationId xmlns:a16="http://schemas.microsoft.com/office/drawing/2014/main" id="{B0D04A50-5E03-4B3A-AE6A-FEC62B53DCAC}"/>
              </a:ext>
            </a:extLst>
          </p:cNvPr>
          <p:cNvCxnSpPr>
            <a:cxnSpLocks/>
          </p:cNvCxnSpPr>
          <p:nvPr/>
        </p:nvCxnSpPr>
        <p:spPr>
          <a:xfrm>
            <a:off x="611560" y="2859782"/>
            <a:ext cx="788487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DD5B7107-18F0-4C6C-B303-71BD7B7C8682}"/>
              </a:ext>
            </a:extLst>
          </p:cNvPr>
          <p:cNvSpPr txBox="1"/>
          <p:nvPr/>
        </p:nvSpPr>
        <p:spPr>
          <a:xfrm>
            <a:off x="611560" y="1752950"/>
            <a:ext cx="3138244" cy="830997"/>
          </a:xfrm>
          <a:prstGeom prst="rect">
            <a:avLst/>
          </a:prstGeom>
          <a:noFill/>
        </p:spPr>
        <p:txBody>
          <a:bodyPr wrap="square" rtlCol="0">
            <a:spAutoFit/>
          </a:bodyPr>
          <a:lstStyle/>
          <a:p>
            <a:r>
              <a:rPr lang="en-US" altLang="zh-CN" sz="16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Ministry of Civil Affair proposed to legislate the Charity Law in </a:t>
            </a:r>
            <a:r>
              <a:rPr lang="en-US" altLang="zh-CN" sz="16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2005</a:t>
            </a:r>
            <a:endParaRPr lang="zh-CN" altLang="en-US" sz="16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文本框 2">
            <a:extLst>
              <a:ext uri="{FF2B5EF4-FFF2-40B4-BE49-F238E27FC236}">
                <a16:creationId xmlns:a16="http://schemas.microsoft.com/office/drawing/2014/main" id="{45AC417E-291F-450D-8805-A2B19FEC08E7}"/>
              </a:ext>
            </a:extLst>
          </p:cNvPr>
          <p:cNvSpPr txBox="1"/>
          <p:nvPr/>
        </p:nvSpPr>
        <p:spPr>
          <a:xfrm>
            <a:off x="1381146" y="3316608"/>
            <a:ext cx="3645406" cy="830997"/>
          </a:xfrm>
          <a:prstGeom prst="rect">
            <a:avLst/>
          </a:prstGeom>
          <a:noFill/>
        </p:spPr>
        <p:txBody>
          <a:bodyPr wrap="square" rtlCol="0">
            <a:spAutoFit/>
          </a:bodyPr>
          <a:lstStyle/>
          <a:p>
            <a:r>
              <a:rPr lang="en-US" altLang="zh-CN" sz="16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National People’s Congress listed the Charity Law into the five-years legislative plan(2008-2013) in </a:t>
            </a:r>
            <a:r>
              <a:rPr lang="en-US" altLang="zh-CN" sz="16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2008</a:t>
            </a:r>
          </a:p>
        </p:txBody>
      </p:sp>
      <p:sp>
        <p:nvSpPr>
          <p:cNvPr id="4" name="文本框 3">
            <a:extLst>
              <a:ext uri="{FF2B5EF4-FFF2-40B4-BE49-F238E27FC236}">
                <a16:creationId xmlns:a16="http://schemas.microsoft.com/office/drawing/2014/main" id="{53C6D0C3-58BD-4085-9583-1BB2E97E01A6}"/>
              </a:ext>
            </a:extLst>
          </p:cNvPr>
          <p:cNvSpPr txBox="1"/>
          <p:nvPr/>
        </p:nvSpPr>
        <p:spPr>
          <a:xfrm>
            <a:off x="4139954" y="1614326"/>
            <a:ext cx="3672401" cy="830997"/>
          </a:xfrm>
          <a:prstGeom prst="rect">
            <a:avLst/>
          </a:prstGeom>
          <a:noFill/>
        </p:spPr>
        <p:txBody>
          <a:bodyPr wrap="square" rtlCol="0">
            <a:spAutoFit/>
          </a:bodyPr>
          <a:lstStyle/>
          <a:p>
            <a:r>
              <a:rPr lang="en-US" altLang="zh-CN" sz="16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National People’s Congress listed the Charity Law into the next five-years legislative plan(2013-2018) in </a:t>
            </a:r>
            <a:r>
              <a:rPr lang="en-US" altLang="zh-CN" sz="16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2013</a:t>
            </a:r>
          </a:p>
        </p:txBody>
      </p:sp>
      <p:sp>
        <p:nvSpPr>
          <p:cNvPr id="5" name="文本框 4">
            <a:extLst>
              <a:ext uri="{FF2B5EF4-FFF2-40B4-BE49-F238E27FC236}">
                <a16:creationId xmlns:a16="http://schemas.microsoft.com/office/drawing/2014/main" id="{30A498CD-31FB-412C-BC20-6833CB42AC8E}"/>
              </a:ext>
            </a:extLst>
          </p:cNvPr>
          <p:cNvSpPr txBox="1"/>
          <p:nvPr/>
        </p:nvSpPr>
        <p:spPr>
          <a:xfrm>
            <a:off x="5949744" y="3353010"/>
            <a:ext cx="2942736" cy="830997"/>
          </a:xfrm>
          <a:prstGeom prst="rect">
            <a:avLst/>
          </a:prstGeom>
          <a:noFill/>
        </p:spPr>
        <p:txBody>
          <a:bodyPr wrap="square" rtlCol="0">
            <a:spAutoFit/>
          </a:bodyPr>
          <a:lstStyle/>
          <a:p>
            <a:r>
              <a:rPr lang="en-US" altLang="zh-CN" sz="16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National People’s Congress voted through the Charity Law on March 16, </a:t>
            </a:r>
            <a:r>
              <a:rPr lang="en-US" altLang="zh-CN" sz="16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2016</a:t>
            </a:r>
            <a:endParaRPr lang="zh-CN" altLang="en-US" sz="16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8" name="直接连接符 7">
            <a:extLst>
              <a:ext uri="{FF2B5EF4-FFF2-40B4-BE49-F238E27FC236}">
                <a16:creationId xmlns:a16="http://schemas.microsoft.com/office/drawing/2014/main" id="{67FF6AB8-ECF1-4C38-ABE3-04E6D95B1E1F}"/>
              </a:ext>
            </a:extLst>
          </p:cNvPr>
          <p:cNvCxnSpPr>
            <a:cxnSpLocks/>
            <a:stCxn id="2" idx="2"/>
          </p:cNvCxnSpPr>
          <p:nvPr/>
        </p:nvCxnSpPr>
        <p:spPr>
          <a:xfrm>
            <a:off x="2180682" y="2583947"/>
            <a:ext cx="0" cy="221829"/>
          </a:xfrm>
          <a:prstGeom prst="line">
            <a:avLst/>
          </a:prstGeom>
          <a:ln w="19050">
            <a:headEnd type="none"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11" name="直接连接符 10">
            <a:extLst>
              <a:ext uri="{FF2B5EF4-FFF2-40B4-BE49-F238E27FC236}">
                <a16:creationId xmlns:a16="http://schemas.microsoft.com/office/drawing/2014/main" id="{DACAE149-DD66-4DDD-815D-37BD1791BDCF}"/>
              </a:ext>
            </a:extLst>
          </p:cNvPr>
          <p:cNvCxnSpPr>
            <a:cxnSpLocks/>
          </p:cNvCxnSpPr>
          <p:nvPr/>
        </p:nvCxnSpPr>
        <p:spPr>
          <a:xfrm flipV="1">
            <a:off x="2987824" y="2859782"/>
            <a:ext cx="0" cy="559719"/>
          </a:xfrm>
          <a:prstGeom prst="line">
            <a:avLst/>
          </a:prstGeom>
          <a:ln w="19050">
            <a:headEnd type="none"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19" name="直接连接符 18">
            <a:extLst>
              <a:ext uri="{FF2B5EF4-FFF2-40B4-BE49-F238E27FC236}">
                <a16:creationId xmlns:a16="http://schemas.microsoft.com/office/drawing/2014/main" id="{54C08DE3-10C6-4763-AA85-3DAC0C0CCB78}"/>
              </a:ext>
            </a:extLst>
          </p:cNvPr>
          <p:cNvCxnSpPr>
            <a:cxnSpLocks/>
          </p:cNvCxnSpPr>
          <p:nvPr/>
        </p:nvCxnSpPr>
        <p:spPr>
          <a:xfrm>
            <a:off x="5724128" y="2413162"/>
            <a:ext cx="0" cy="446620"/>
          </a:xfrm>
          <a:prstGeom prst="line">
            <a:avLst/>
          </a:prstGeom>
          <a:ln w="19050">
            <a:headEnd type="none"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22" name="直接连接符 21">
            <a:extLst>
              <a:ext uri="{FF2B5EF4-FFF2-40B4-BE49-F238E27FC236}">
                <a16:creationId xmlns:a16="http://schemas.microsoft.com/office/drawing/2014/main" id="{6CD615FA-A9BA-4F74-AB80-02FE4ADA5C72}"/>
              </a:ext>
            </a:extLst>
          </p:cNvPr>
          <p:cNvCxnSpPr>
            <a:cxnSpLocks/>
          </p:cNvCxnSpPr>
          <p:nvPr/>
        </p:nvCxnSpPr>
        <p:spPr>
          <a:xfrm>
            <a:off x="7119283" y="2859782"/>
            <a:ext cx="0" cy="493228"/>
          </a:xfrm>
          <a:prstGeom prst="line">
            <a:avLst/>
          </a:prstGeom>
          <a:ln w="19050">
            <a:headEnd type="none" w="med" len="med"/>
            <a:tailEnd type="none" w="med" len="med"/>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070686939"/>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611560" y="175643"/>
            <a:ext cx="2520280"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en-US" altLang="zh-CN" sz="2400" b="1" spc="600" dirty="0">
                <a:latin typeface="Times New Roman" panose="02020603050405020304" pitchFamily="18" charset="0"/>
                <a:ea typeface="微软雅黑" panose="020B0503020204020204" pitchFamily="34" charset="-122"/>
                <a:cs typeface="Times New Roman" panose="02020603050405020304" pitchFamily="18" charset="0"/>
              </a:rPr>
              <a:t>1.Overview</a:t>
            </a:r>
            <a:endParaRPr lang="en-GB" altLang="zh-CN" sz="2400" b="1" spc="6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Text Placeholder 3">
            <a:extLst>
              <a:ext uri="{FF2B5EF4-FFF2-40B4-BE49-F238E27FC236}">
                <a16:creationId xmlns:a16="http://schemas.microsoft.com/office/drawing/2014/main" id="{78140DED-A8D1-4D9B-B304-397659BAB097}"/>
              </a:ext>
            </a:extLst>
          </p:cNvPr>
          <p:cNvSpPr txBox="1">
            <a:spLocks/>
          </p:cNvSpPr>
          <p:nvPr/>
        </p:nvSpPr>
        <p:spPr>
          <a:xfrm>
            <a:off x="395535" y="792766"/>
            <a:ext cx="6077267" cy="613383"/>
          </a:xfrm>
          <a:prstGeom prst="rect">
            <a:avLst/>
          </a:prstGeom>
        </p:spPr>
        <p:txBody>
          <a:bodyPr vert="horz" lIns="65032" tIns="32516" rIns="65032" bIns="32516" rtlCol="0">
            <a:normAutofit/>
          </a:bodyPr>
          <a:lstStyle>
            <a:lvl1pPr marL="162580" indent="-162580" algn="l" defTabSz="650321" rtl="0" eaLnBrk="1" latinLnBrk="0" hangingPunct="1">
              <a:lnSpc>
                <a:spcPct val="90000"/>
              </a:lnSpc>
              <a:spcBef>
                <a:spcPts val="711"/>
              </a:spcBef>
              <a:buFont typeface="Arial" panose="020B0604020202020204" pitchFamily="34" charset="0"/>
              <a:buChar char="•"/>
              <a:defRPr sz="2000" kern="1200">
                <a:solidFill>
                  <a:schemeClr val="tx1"/>
                </a:solidFill>
                <a:latin typeface="+mn-lt"/>
                <a:ea typeface="+mn-ea"/>
                <a:cs typeface="+mn-cs"/>
              </a:defRPr>
            </a:lvl1pPr>
            <a:lvl2pPr marL="487741" indent="-162580" algn="l" defTabSz="650321" rtl="0" eaLnBrk="1" latinLnBrk="0" hangingPunct="1">
              <a:lnSpc>
                <a:spcPct val="90000"/>
              </a:lnSpc>
              <a:spcBef>
                <a:spcPts val="356"/>
              </a:spcBef>
              <a:buFont typeface="Arial" panose="020B0604020202020204" pitchFamily="34" charset="0"/>
              <a:buChar char="•"/>
              <a:defRPr sz="1700" kern="1200">
                <a:solidFill>
                  <a:schemeClr val="tx1"/>
                </a:solidFill>
                <a:latin typeface="+mn-lt"/>
                <a:ea typeface="+mn-ea"/>
                <a:cs typeface="+mn-cs"/>
              </a:defRPr>
            </a:lvl2pPr>
            <a:lvl3pPr marL="812902" indent="-162580" algn="l" defTabSz="650321" rtl="0" eaLnBrk="1" latinLnBrk="0" hangingPunct="1">
              <a:lnSpc>
                <a:spcPct val="90000"/>
              </a:lnSpc>
              <a:spcBef>
                <a:spcPts val="356"/>
              </a:spcBef>
              <a:buFont typeface="Arial" panose="020B0604020202020204" pitchFamily="34" charset="0"/>
              <a:buChar char="•"/>
              <a:defRPr sz="1400" kern="1200">
                <a:solidFill>
                  <a:schemeClr val="tx1"/>
                </a:solidFill>
                <a:latin typeface="+mn-lt"/>
                <a:ea typeface="+mn-ea"/>
                <a:cs typeface="+mn-cs"/>
              </a:defRPr>
            </a:lvl3pPr>
            <a:lvl4pPr marL="1138062"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4pPr>
            <a:lvl5pPr marL="1463223"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5pPr>
            <a:lvl6pPr marL="1788384"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6pPr>
            <a:lvl7pPr marL="2113544"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7pPr>
            <a:lvl8pPr marL="2438705"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8pPr>
            <a:lvl9pPr marL="2763865"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altLang="zh-CN" sz="2400" b="1" i="1"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The Content of the Charity Law 2016 (China)</a:t>
            </a:r>
            <a:endParaRPr lang="en-US" sz="2400" b="1" i="1"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cxnSp>
        <p:nvCxnSpPr>
          <p:cNvPr id="14" name="直接箭头连接符 13">
            <a:extLst>
              <a:ext uri="{FF2B5EF4-FFF2-40B4-BE49-F238E27FC236}">
                <a16:creationId xmlns:a16="http://schemas.microsoft.com/office/drawing/2014/main" id="{B0D04A50-5E03-4B3A-AE6A-FEC62B53DCAC}"/>
              </a:ext>
            </a:extLst>
          </p:cNvPr>
          <p:cNvCxnSpPr>
            <a:cxnSpLocks/>
          </p:cNvCxnSpPr>
          <p:nvPr/>
        </p:nvCxnSpPr>
        <p:spPr>
          <a:xfrm>
            <a:off x="4457854" y="1406149"/>
            <a:ext cx="0" cy="36138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id="{972DB33E-3195-448D-B1AE-BCE3B325DDCA}"/>
              </a:ext>
            </a:extLst>
          </p:cNvPr>
          <p:cNvSpPr txBox="1">
            <a:spLocks/>
          </p:cNvSpPr>
          <p:nvPr/>
        </p:nvSpPr>
        <p:spPr>
          <a:xfrm>
            <a:off x="448462" y="1504533"/>
            <a:ext cx="3672405" cy="482308"/>
          </a:xfrm>
          <a:prstGeom prst="rect">
            <a:avLst/>
          </a:prstGeom>
        </p:spPr>
        <p:txBody>
          <a:bodyPr vert="horz" lIns="65032" tIns="32516" rIns="65032" bIns="32516" rtlCol="0">
            <a:normAutofit/>
          </a:bodyPr>
          <a:lstStyle>
            <a:lvl1pPr marL="162580" indent="-162580" algn="l" defTabSz="650321" rtl="0" eaLnBrk="1" latinLnBrk="0" hangingPunct="1">
              <a:lnSpc>
                <a:spcPct val="90000"/>
              </a:lnSpc>
              <a:spcBef>
                <a:spcPts val="711"/>
              </a:spcBef>
              <a:buFont typeface="Arial" panose="020B0604020202020204" pitchFamily="34" charset="0"/>
              <a:buChar char="•"/>
              <a:defRPr sz="2000" kern="1200">
                <a:solidFill>
                  <a:schemeClr val="tx1"/>
                </a:solidFill>
                <a:latin typeface="+mn-lt"/>
                <a:ea typeface="+mn-ea"/>
                <a:cs typeface="+mn-cs"/>
              </a:defRPr>
            </a:lvl1pPr>
            <a:lvl2pPr marL="487741" indent="-162580" algn="l" defTabSz="650321" rtl="0" eaLnBrk="1" latinLnBrk="0" hangingPunct="1">
              <a:lnSpc>
                <a:spcPct val="90000"/>
              </a:lnSpc>
              <a:spcBef>
                <a:spcPts val="356"/>
              </a:spcBef>
              <a:buFont typeface="Arial" panose="020B0604020202020204" pitchFamily="34" charset="0"/>
              <a:buChar char="•"/>
              <a:defRPr sz="1700" kern="1200">
                <a:solidFill>
                  <a:schemeClr val="tx1"/>
                </a:solidFill>
                <a:latin typeface="+mn-lt"/>
                <a:ea typeface="+mn-ea"/>
                <a:cs typeface="+mn-cs"/>
              </a:defRPr>
            </a:lvl2pPr>
            <a:lvl3pPr marL="812902" indent="-162580" algn="l" defTabSz="650321" rtl="0" eaLnBrk="1" latinLnBrk="0" hangingPunct="1">
              <a:lnSpc>
                <a:spcPct val="90000"/>
              </a:lnSpc>
              <a:spcBef>
                <a:spcPts val="356"/>
              </a:spcBef>
              <a:buFont typeface="Arial" panose="020B0604020202020204" pitchFamily="34" charset="0"/>
              <a:buChar char="•"/>
              <a:defRPr sz="1400" kern="1200">
                <a:solidFill>
                  <a:schemeClr val="tx1"/>
                </a:solidFill>
                <a:latin typeface="+mn-lt"/>
                <a:ea typeface="+mn-ea"/>
                <a:cs typeface="+mn-cs"/>
              </a:defRPr>
            </a:lvl3pPr>
            <a:lvl4pPr marL="1138062"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4pPr>
            <a:lvl5pPr marL="1463223"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5pPr>
            <a:lvl6pPr marL="1788384"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6pPr>
            <a:lvl7pPr marL="2113544"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7pPr>
            <a:lvl8pPr marL="2438705"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8pPr>
            <a:lvl9pPr marL="2763865"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altLang="zh-CN"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Article 1-7       General Rules</a:t>
            </a:r>
            <a:endParaRPr lang="en-US"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8" name="Text Placeholder 4">
            <a:extLst>
              <a:ext uri="{FF2B5EF4-FFF2-40B4-BE49-F238E27FC236}">
                <a16:creationId xmlns:a16="http://schemas.microsoft.com/office/drawing/2014/main" id="{4D256829-2C0A-4613-BCFE-3C74A86EC724}"/>
              </a:ext>
            </a:extLst>
          </p:cNvPr>
          <p:cNvSpPr txBox="1">
            <a:spLocks/>
          </p:cNvSpPr>
          <p:nvPr/>
        </p:nvSpPr>
        <p:spPr>
          <a:xfrm>
            <a:off x="4517895" y="1523692"/>
            <a:ext cx="4499989" cy="384613"/>
          </a:xfrm>
          <a:prstGeom prst="rect">
            <a:avLst/>
          </a:prstGeom>
        </p:spPr>
        <p:txBody>
          <a:bodyPr vert="horz" lIns="65032" tIns="32516" rIns="65032" bIns="32516" rtlCol="0">
            <a:normAutofit/>
          </a:bodyPr>
          <a:lstStyle>
            <a:lvl1pPr marL="162580" indent="-162580" algn="l" defTabSz="650321" rtl="0" eaLnBrk="1" latinLnBrk="0" hangingPunct="1">
              <a:lnSpc>
                <a:spcPct val="90000"/>
              </a:lnSpc>
              <a:spcBef>
                <a:spcPts val="711"/>
              </a:spcBef>
              <a:buFont typeface="Arial" panose="020B0604020202020204" pitchFamily="34" charset="0"/>
              <a:buChar char="•"/>
              <a:defRPr sz="2000" kern="1200">
                <a:solidFill>
                  <a:schemeClr val="tx1"/>
                </a:solidFill>
                <a:latin typeface="+mn-lt"/>
                <a:ea typeface="+mn-ea"/>
                <a:cs typeface="+mn-cs"/>
              </a:defRPr>
            </a:lvl1pPr>
            <a:lvl2pPr marL="487741" indent="-162580" algn="l" defTabSz="650321" rtl="0" eaLnBrk="1" latinLnBrk="0" hangingPunct="1">
              <a:lnSpc>
                <a:spcPct val="90000"/>
              </a:lnSpc>
              <a:spcBef>
                <a:spcPts val="356"/>
              </a:spcBef>
              <a:buFont typeface="Arial" panose="020B0604020202020204" pitchFamily="34" charset="0"/>
              <a:buChar char="•"/>
              <a:defRPr sz="1700" kern="1200">
                <a:solidFill>
                  <a:schemeClr val="tx1"/>
                </a:solidFill>
                <a:latin typeface="+mn-lt"/>
                <a:ea typeface="+mn-ea"/>
                <a:cs typeface="+mn-cs"/>
              </a:defRPr>
            </a:lvl2pPr>
            <a:lvl3pPr marL="812902" indent="-162580" algn="l" defTabSz="650321" rtl="0" eaLnBrk="1" latinLnBrk="0" hangingPunct="1">
              <a:lnSpc>
                <a:spcPct val="90000"/>
              </a:lnSpc>
              <a:spcBef>
                <a:spcPts val="356"/>
              </a:spcBef>
              <a:buFont typeface="Arial" panose="020B0604020202020204" pitchFamily="34" charset="0"/>
              <a:buChar char="•"/>
              <a:defRPr sz="1400" kern="1200">
                <a:solidFill>
                  <a:schemeClr val="tx1"/>
                </a:solidFill>
                <a:latin typeface="+mn-lt"/>
                <a:ea typeface="+mn-ea"/>
                <a:cs typeface="+mn-cs"/>
              </a:defRPr>
            </a:lvl3pPr>
            <a:lvl4pPr marL="1138062"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4pPr>
            <a:lvl5pPr marL="1463223"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5pPr>
            <a:lvl6pPr marL="1788384"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6pPr>
            <a:lvl7pPr marL="2113544"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7pPr>
            <a:lvl8pPr marL="2438705"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8pPr>
            <a:lvl9pPr marL="2763865"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altLang="zh-CN"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Article 8-20    Charitable Organization</a:t>
            </a:r>
            <a:endParaRPr lang="en-US"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9" name="Text Placeholder 4">
            <a:extLst>
              <a:ext uri="{FF2B5EF4-FFF2-40B4-BE49-F238E27FC236}">
                <a16:creationId xmlns:a16="http://schemas.microsoft.com/office/drawing/2014/main" id="{66857EA4-74C3-4B61-8842-9B13649B6B93}"/>
              </a:ext>
            </a:extLst>
          </p:cNvPr>
          <p:cNvSpPr txBox="1">
            <a:spLocks/>
          </p:cNvSpPr>
          <p:nvPr/>
        </p:nvSpPr>
        <p:spPr>
          <a:xfrm>
            <a:off x="448462" y="2094448"/>
            <a:ext cx="4176448" cy="482307"/>
          </a:xfrm>
          <a:prstGeom prst="rect">
            <a:avLst/>
          </a:prstGeom>
        </p:spPr>
        <p:txBody>
          <a:bodyPr vert="horz" lIns="65032" tIns="32516" rIns="65032" bIns="32516" rtlCol="0">
            <a:normAutofit/>
          </a:bodyPr>
          <a:lstStyle>
            <a:lvl1pPr marL="162580" indent="-162580" algn="l" defTabSz="650321" rtl="0" eaLnBrk="1" latinLnBrk="0" hangingPunct="1">
              <a:lnSpc>
                <a:spcPct val="90000"/>
              </a:lnSpc>
              <a:spcBef>
                <a:spcPts val="711"/>
              </a:spcBef>
              <a:buFont typeface="Arial" panose="020B0604020202020204" pitchFamily="34" charset="0"/>
              <a:buChar char="•"/>
              <a:defRPr sz="2000" kern="1200">
                <a:solidFill>
                  <a:schemeClr val="tx1"/>
                </a:solidFill>
                <a:latin typeface="+mn-lt"/>
                <a:ea typeface="+mn-ea"/>
                <a:cs typeface="+mn-cs"/>
              </a:defRPr>
            </a:lvl1pPr>
            <a:lvl2pPr marL="487741" indent="-162580" algn="l" defTabSz="650321" rtl="0" eaLnBrk="1" latinLnBrk="0" hangingPunct="1">
              <a:lnSpc>
                <a:spcPct val="90000"/>
              </a:lnSpc>
              <a:spcBef>
                <a:spcPts val="356"/>
              </a:spcBef>
              <a:buFont typeface="Arial" panose="020B0604020202020204" pitchFamily="34" charset="0"/>
              <a:buChar char="•"/>
              <a:defRPr sz="1700" kern="1200">
                <a:solidFill>
                  <a:schemeClr val="tx1"/>
                </a:solidFill>
                <a:latin typeface="+mn-lt"/>
                <a:ea typeface="+mn-ea"/>
                <a:cs typeface="+mn-cs"/>
              </a:defRPr>
            </a:lvl2pPr>
            <a:lvl3pPr marL="812902" indent="-162580" algn="l" defTabSz="650321" rtl="0" eaLnBrk="1" latinLnBrk="0" hangingPunct="1">
              <a:lnSpc>
                <a:spcPct val="90000"/>
              </a:lnSpc>
              <a:spcBef>
                <a:spcPts val="356"/>
              </a:spcBef>
              <a:buFont typeface="Arial" panose="020B0604020202020204" pitchFamily="34" charset="0"/>
              <a:buChar char="•"/>
              <a:defRPr sz="1400" kern="1200">
                <a:solidFill>
                  <a:schemeClr val="tx1"/>
                </a:solidFill>
                <a:latin typeface="+mn-lt"/>
                <a:ea typeface="+mn-ea"/>
                <a:cs typeface="+mn-cs"/>
              </a:defRPr>
            </a:lvl3pPr>
            <a:lvl4pPr marL="1138062"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4pPr>
            <a:lvl5pPr marL="1463223"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5pPr>
            <a:lvl6pPr marL="1788384"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6pPr>
            <a:lvl7pPr marL="2113544"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7pPr>
            <a:lvl8pPr marL="2438705"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8pPr>
            <a:lvl9pPr marL="2763865"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altLang="zh-CN"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Article 21-33   Charitable Collection</a:t>
            </a:r>
            <a:endParaRPr lang="en-US"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10" name="Text Placeholder 4">
            <a:extLst>
              <a:ext uri="{FF2B5EF4-FFF2-40B4-BE49-F238E27FC236}">
                <a16:creationId xmlns:a16="http://schemas.microsoft.com/office/drawing/2014/main" id="{A5A9FE47-9F31-4DB2-BA3F-DAF0CF207B2B}"/>
              </a:ext>
            </a:extLst>
          </p:cNvPr>
          <p:cNvSpPr txBox="1">
            <a:spLocks/>
          </p:cNvSpPr>
          <p:nvPr/>
        </p:nvSpPr>
        <p:spPr>
          <a:xfrm>
            <a:off x="4519089" y="2102272"/>
            <a:ext cx="4176449" cy="347855"/>
          </a:xfrm>
          <a:prstGeom prst="rect">
            <a:avLst/>
          </a:prstGeom>
        </p:spPr>
        <p:txBody>
          <a:bodyPr vert="horz" lIns="65032" tIns="32516" rIns="65032" bIns="32516" rtlCol="0">
            <a:normAutofit/>
          </a:bodyPr>
          <a:lstStyle>
            <a:lvl1pPr marL="162580" indent="-162580" algn="l" defTabSz="650321" rtl="0" eaLnBrk="1" latinLnBrk="0" hangingPunct="1">
              <a:lnSpc>
                <a:spcPct val="90000"/>
              </a:lnSpc>
              <a:spcBef>
                <a:spcPts val="711"/>
              </a:spcBef>
              <a:buFont typeface="Arial" panose="020B0604020202020204" pitchFamily="34" charset="0"/>
              <a:buChar char="•"/>
              <a:defRPr sz="2000" kern="1200">
                <a:solidFill>
                  <a:schemeClr val="tx1"/>
                </a:solidFill>
                <a:latin typeface="+mn-lt"/>
                <a:ea typeface="+mn-ea"/>
                <a:cs typeface="+mn-cs"/>
              </a:defRPr>
            </a:lvl1pPr>
            <a:lvl2pPr marL="487741" indent="-162580" algn="l" defTabSz="650321" rtl="0" eaLnBrk="1" latinLnBrk="0" hangingPunct="1">
              <a:lnSpc>
                <a:spcPct val="90000"/>
              </a:lnSpc>
              <a:spcBef>
                <a:spcPts val="356"/>
              </a:spcBef>
              <a:buFont typeface="Arial" panose="020B0604020202020204" pitchFamily="34" charset="0"/>
              <a:buChar char="•"/>
              <a:defRPr sz="1700" kern="1200">
                <a:solidFill>
                  <a:schemeClr val="tx1"/>
                </a:solidFill>
                <a:latin typeface="+mn-lt"/>
                <a:ea typeface="+mn-ea"/>
                <a:cs typeface="+mn-cs"/>
              </a:defRPr>
            </a:lvl2pPr>
            <a:lvl3pPr marL="812902" indent="-162580" algn="l" defTabSz="650321" rtl="0" eaLnBrk="1" latinLnBrk="0" hangingPunct="1">
              <a:lnSpc>
                <a:spcPct val="90000"/>
              </a:lnSpc>
              <a:spcBef>
                <a:spcPts val="356"/>
              </a:spcBef>
              <a:buFont typeface="Arial" panose="020B0604020202020204" pitchFamily="34" charset="0"/>
              <a:buChar char="•"/>
              <a:defRPr sz="1400" kern="1200">
                <a:solidFill>
                  <a:schemeClr val="tx1"/>
                </a:solidFill>
                <a:latin typeface="+mn-lt"/>
                <a:ea typeface="+mn-ea"/>
                <a:cs typeface="+mn-cs"/>
              </a:defRPr>
            </a:lvl3pPr>
            <a:lvl4pPr marL="1138062"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4pPr>
            <a:lvl5pPr marL="1463223"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5pPr>
            <a:lvl6pPr marL="1788384"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6pPr>
            <a:lvl7pPr marL="2113544"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7pPr>
            <a:lvl8pPr marL="2438705"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8pPr>
            <a:lvl9pPr marL="2763865"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9pPr>
          </a:lstStyle>
          <a:p>
            <a:pPr marL="0" indent="0">
              <a:buNone/>
            </a:pPr>
            <a:r>
              <a:rPr lang="en-US" altLang="zh-CN"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Article 34-43  Charitable Donation </a:t>
            </a:r>
            <a:endParaRPr lang="en-US"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11" name="Text Placeholder 4">
            <a:extLst>
              <a:ext uri="{FF2B5EF4-FFF2-40B4-BE49-F238E27FC236}">
                <a16:creationId xmlns:a16="http://schemas.microsoft.com/office/drawing/2014/main" id="{732EC72C-2B35-4405-84E5-B09819BB1C43}"/>
              </a:ext>
            </a:extLst>
          </p:cNvPr>
          <p:cNvSpPr txBox="1">
            <a:spLocks/>
          </p:cNvSpPr>
          <p:nvPr/>
        </p:nvSpPr>
        <p:spPr>
          <a:xfrm>
            <a:off x="448462" y="2696296"/>
            <a:ext cx="3888415" cy="353227"/>
          </a:xfrm>
          <a:prstGeom prst="rect">
            <a:avLst/>
          </a:prstGeom>
        </p:spPr>
        <p:txBody>
          <a:bodyPr vert="horz" lIns="65032" tIns="32516" rIns="65032" bIns="32516" rtlCol="0">
            <a:normAutofit/>
          </a:bodyPr>
          <a:lstStyle>
            <a:lvl1pPr marL="162580" indent="-162580" algn="l" defTabSz="650321" rtl="0" eaLnBrk="1" latinLnBrk="0" hangingPunct="1">
              <a:lnSpc>
                <a:spcPct val="90000"/>
              </a:lnSpc>
              <a:spcBef>
                <a:spcPts val="711"/>
              </a:spcBef>
              <a:buFont typeface="Arial" panose="020B0604020202020204" pitchFamily="34" charset="0"/>
              <a:buChar char="•"/>
              <a:defRPr sz="2000" kern="1200">
                <a:solidFill>
                  <a:schemeClr val="tx1"/>
                </a:solidFill>
                <a:latin typeface="+mn-lt"/>
                <a:ea typeface="+mn-ea"/>
                <a:cs typeface="+mn-cs"/>
              </a:defRPr>
            </a:lvl1pPr>
            <a:lvl2pPr marL="487741" indent="-162580" algn="l" defTabSz="650321" rtl="0" eaLnBrk="1" latinLnBrk="0" hangingPunct="1">
              <a:lnSpc>
                <a:spcPct val="90000"/>
              </a:lnSpc>
              <a:spcBef>
                <a:spcPts val="356"/>
              </a:spcBef>
              <a:buFont typeface="Arial" panose="020B0604020202020204" pitchFamily="34" charset="0"/>
              <a:buChar char="•"/>
              <a:defRPr sz="1700" kern="1200">
                <a:solidFill>
                  <a:schemeClr val="tx1"/>
                </a:solidFill>
                <a:latin typeface="+mn-lt"/>
                <a:ea typeface="+mn-ea"/>
                <a:cs typeface="+mn-cs"/>
              </a:defRPr>
            </a:lvl2pPr>
            <a:lvl3pPr marL="812902" indent="-162580" algn="l" defTabSz="650321" rtl="0" eaLnBrk="1" latinLnBrk="0" hangingPunct="1">
              <a:lnSpc>
                <a:spcPct val="90000"/>
              </a:lnSpc>
              <a:spcBef>
                <a:spcPts val="356"/>
              </a:spcBef>
              <a:buFont typeface="Arial" panose="020B0604020202020204" pitchFamily="34" charset="0"/>
              <a:buChar char="•"/>
              <a:defRPr sz="1400" kern="1200">
                <a:solidFill>
                  <a:schemeClr val="tx1"/>
                </a:solidFill>
                <a:latin typeface="+mn-lt"/>
                <a:ea typeface="+mn-ea"/>
                <a:cs typeface="+mn-cs"/>
              </a:defRPr>
            </a:lvl3pPr>
            <a:lvl4pPr marL="1138062"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4pPr>
            <a:lvl5pPr marL="1463223"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5pPr>
            <a:lvl6pPr marL="1788384"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6pPr>
            <a:lvl7pPr marL="2113544"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7pPr>
            <a:lvl8pPr marL="2438705"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8pPr>
            <a:lvl9pPr marL="2763865"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9pPr>
          </a:lstStyle>
          <a:p>
            <a:pPr marL="0" indent="0">
              <a:buNone/>
            </a:pPr>
            <a:r>
              <a:rPr lang="en-US" altLang="zh-CN"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Article 44-50   Charitable Trust</a:t>
            </a:r>
            <a:endParaRPr lang="en-US"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12" name="Text Placeholder 4">
            <a:extLst>
              <a:ext uri="{FF2B5EF4-FFF2-40B4-BE49-F238E27FC236}">
                <a16:creationId xmlns:a16="http://schemas.microsoft.com/office/drawing/2014/main" id="{33B67270-74E4-4E4C-B0D3-EFEC3951818E}"/>
              </a:ext>
            </a:extLst>
          </p:cNvPr>
          <p:cNvSpPr txBox="1">
            <a:spLocks/>
          </p:cNvSpPr>
          <p:nvPr/>
        </p:nvSpPr>
        <p:spPr>
          <a:xfrm>
            <a:off x="448462" y="3284474"/>
            <a:ext cx="3888411" cy="353227"/>
          </a:xfrm>
          <a:prstGeom prst="rect">
            <a:avLst/>
          </a:prstGeom>
        </p:spPr>
        <p:txBody>
          <a:bodyPr vert="horz" lIns="65032" tIns="32516" rIns="65032" bIns="32516" rtlCol="0">
            <a:normAutofit/>
          </a:bodyPr>
          <a:lstStyle>
            <a:lvl1pPr marL="162580" indent="-162580" algn="l" defTabSz="650321" rtl="0" eaLnBrk="1" latinLnBrk="0" hangingPunct="1">
              <a:lnSpc>
                <a:spcPct val="90000"/>
              </a:lnSpc>
              <a:spcBef>
                <a:spcPts val="711"/>
              </a:spcBef>
              <a:buFont typeface="Arial" panose="020B0604020202020204" pitchFamily="34" charset="0"/>
              <a:buChar char="•"/>
              <a:defRPr sz="2000" kern="1200">
                <a:solidFill>
                  <a:schemeClr val="tx1"/>
                </a:solidFill>
                <a:latin typeface="+mn-lt"/>
                <a:ea typeface="+mn-ea"/>
                <a:cs typeface="+mn-cs"/>
              </a:defRPr>
            </a:lvl1pPr>
            <a:lvl2pPr marL="487741" indent="-162580" algn="l" defTabSz="650321" rtl="0" eaLnBrk="1" latinLnBrk="0" hangingPunct="1">
              <a:lnSpc>
                <a:spcPct val="90000"/>
              </a:lnSpc>
              <a:spcBef>
                <a:spcPts val="356"/>
              </a:spcBef>
              <a:buFont typeface="Arial" panose="020B0604020202020204" pitchFamily="34" charset="0"/>
              <a:buChar char="•"/>
              <a:defRPr sz="1700" kern="1200">
                <a:solidFill>
                  <a:schemeClr val="tx1"/>
                </a:solidFill>
                <a:latin typeface="+mn-lt"/>
                <a:ea typeface="+mn-ea"/>
                <a:cs typeface="+mn-cs"/>
              </a:defRPr>
            </a:lvl2pPr>
            <a:lvl3pPr marL="812902" indent="-162580" algn="l" defTabSz="650321" rtl="0" eaLnBrk="1" latinLnBrk="0" hangingPunct="1">
              <a:lnSpc>
                <a:spcPct val="90000"/>
              </a:lnSpc>
              <a:spcBef>
                <a:spcPts val="356"/>
              </a:spcBef>
              <a:buFont typeface="Arial" panose="020B0604020202020204" pitchFamily="34" charset="0"/>
              <a:buChar char="•"/>
              <a:defRPr sz="1400" kern="1200">
                <a:solidFill>
                  <a:schemeClr val="tx1"/>
                </a:solidFill>
                <a:latin typeface="+mn-lt"/>
                <a:ea typeface="+mn-ea"/>
                <a:cs typeface="+mn-cs"/>
              </a:defRPr>
            </a:lvl3pPr>
            <a:lvl4pPr marL="1138062"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4pPr>
            <a:lvl5pPr marL="1463223"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5pPr>
            <a:lvl6pPr marL="1788384"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6pPr>
            <a:lvl7pPr marL="2113544"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7pPr>
            <a:lvl8pPr marL="2438705"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8pPr>
            <a:lvl9pPr marL="2763865"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altLang="zh-CN"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Article 61-68   Volunteer Service</a:t>
            </a:r>
            <a:endParaRPr lang="en-US"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13" name="Text Placeholder 4">
            <a:extLst>
              <a:ext uri="{FF2B5EF4-FFF2-40B4-BE49-F238E27FC236}">
                <a16:creationId xmlns:a16="http://schemas.microsoft.com/office/drawing/2014/main" id="{82F7567B-1DD1-4694-BE0F-57B8B1EC1E01}"/>
              </a:ext>
            </a:extLst>
          </p:cNvPr>
          <p:cNvSpPr txBox="1">
            <a:spLocks/>
          </p:cNvSpPr>
          <p:nvPr/>
        </p:nvSpPr>
        <p:spPr>
          <a:xfrm>
            <a:off x="448462" y="3822265"/>
            <a:ext cx="3755175" cy="353227"/>
          </a:xfrm>
          <a:prstGeom prst="rect">
            <a:avLst/>
          </a:prstGeom>
        </p:spPr>
        <p:txBody>
          <a:bodyPr vert="horz" lIns="65032" tIns="32516" rIns="65032" bIns="32516" rtlCol="0">
            <a:normAutofit/>
          </a:bodyPr>
          <a:lstStyle>
            <a:lvl1pPr marL="162580" indent="-162580" algn="l" defTabSz="650321" rtl="0" eaLnBrk="1" latinLnBrk="0" hangingPunct="1">
              <a:lnSpc>
                <a:spcPct val="90000"/>
              </a:lnSpc>
              <a:spcBef>
                <a:spcPts val="711"/>
              </a:spcBef>
              <a:buFont typeface="Arial" panose="020B0604020202020204" pitchFamily="34" charset="0"/>
              <a:buChar char="•"/>
              <a:defRPr sz="2000" kern="1200">
                <a:solidFill>
                  <a:schemeClr val="tx1"/>
                </a:solidFill>
                <a:latin typeface="+mn-lt"/>
                <a:ea typeface="+mn-ea"/>
                <a:cs typeface="+mn-cs"/>
              </a:defRPr>
            </a:lvl1pPr>
            <a:lvl2pPr marL="487741" indent="-162580" algn="l" defTabSz="650321" rtl="0" eaLnBrk="1" latinLnBrk="0" hangingPunct="1">
              <a:lnSpc>
                <a:spcPct val="90000"/>
              </a:lnSpc>
              <a:spcBef>
                <a:spcPts val="356"/>
              </a:spcBef>
              <a:buFont typeface="Arial" panose="020B0604020202020204" pitchFamily="34" charset="0"/>
              <a:buChar char="•"/>
              <a:defRPr sz="1700" kern="1200">
                <a:solidFill>
                  <a:schemeClr val="tx1"/>
                </a:solidFill>
                <a:latin typeface="+mn-lt"/>
                <a:ea typeface="+mn-ea"/>
                <a:cs typeface="+mn-cs"/>
              </a:defRPr>
            </a:lvl2pPr>
            <a:lvl3pPr marL="812902" indent="-162580" algn="l" defTabSz="650321" rtl="0" eaLnBrk="1" latinLnBrk="0" hangingPunct="1">
              <a:lnSpc>
                <a:spcPct val="90000"/>
              </a:lnSpc>
              <a:spcBef>
                <a:spcPts val="356"/>
              </a:spcBef>
              <a:buFont typeface="Arial" panose="020B0604020202020204" pitchFamily="34" charset="0"/>
              <a:buChar char="•"/>
              <a:defRPr sz="1400" kern="1200">
                <a:solidFill>
                  <a:schemeClr val="tx1"/>
                </a:solidFill>
                <a:latin typeface="+mn-lt"/>
                <a:ea typeface="+mn-ea"/>
                <a:cs typeface="+mn-cs"/>
              </a:defRPr>
            </a:lvl3pPr>
            <a:lvl4pPr marL="1138062"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4pPr>
            <a:lvl5pPr marL="1463223"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5pPr>
            <a:lvl6pPr marL="1788384"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6pPr>
            <a:lvl7pPr marL="2113544"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7pPr>
            <a:lvl8pPr marL="2438705"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8pPr>
            <a:lvl9pPr marL="2763865"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altLang="zh-CN"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Article 79-91   Promotion Policy</a:t>
            </a:r>
            <a:endParaRPr lang="en-US"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15" name="Text Placeholder 4">
            <a:extLst>
              <a:ext uri="{FF2B5EF4-FFF2-40B4-BE49-F238E27FC236}">
                <a16:creationId xmlns:a16="http://schemas.microsoft.com/office/drawing/2014/main" id="{B4ACABFA-3B62-46F1-8DE7-5E45D6D06C92}"/>
              </a:ext>
            </a:extLst>
          </p:cNvPr>
          <p:cNvSpPr txBox="1">
            <a:spLocks/>
          </p:cNvSpPr>
          <p:nvPr/>
        </p:nvSpPr>
        <p:spPr>
          <a:xfrm>
            <a:off x="430437" y="4360056"/>
            <a:ext cx="3857045" cy="368528"/>
          </a:xfrm>
          <a:prstGeom prst="rect">
            <a:avLst/>
          </a:prstGeom>
        </p:spPr>
        <p:txBody>
          <a:bodyPr vert="horz" lIns="65032" tIns="32516" rIns="65032" bIns="32516" rtlCol="0">
            <a:normAutofit/>
          </a:bodyPr>
          <a:lstStyle>
            <a:lvl1pPr marL="162580" indent="-162580" algn="l" defTabSz="650321" rtl="0" eaLnBrk="1" latinLnBrk="0" hangingPunct="1">
              <a:lnSpc>
                <a:spcPct val="90000"/>
              </a:lnSpc>
              <a:spcBef>
                <a:spcPts val="711"/>
              </a:spcBef>
              <a:buFont typeface="Arial" panose="020B0604020202020204" pitchFamily="34" charset="0"/>
              <a:buChar char="•"/>
              <a:defRPr sz="2000" kern="1200">
                <a:solidFill>
                  <a:schemeClr val="tx1"/>
                </a:solidFill>
                <a:latin typeface="+mn-lt"/>
                <a:ea typeface="+mn-ea"/>
                <a:cs typeface="+mn-cs"/>
              </a:defRPr>
            </a:lvl1pPr>
            <a:lvl2pPr marL="487741" indent="-162580" algn="l" defTabSz="650321" rtl="0" eaLnBrk="1" latinLnBrk="0" hangingPunct="1">
              <a:lnSpc>
                <a:spcPct val="90000"/>
              </a:lnSpc>
              <a:spcBef>
                <a:spcPts val="356"/>
              </a:spcBef>
              <a:buFont typeface="Arial" panose="020B0604020202020204" pitchFamily="34" charset="0"/>
              <a:buChar char="•"/>
              <a:defRPr sz="1700" kern="1200">
                <a:solidFill>
                  <a:schemeClr val="tx1"/>
                </a:solidFill>
                <a:latin typeface="+mn-lt"/>
                <a:ea typeface="+mn-ea"/>
                <a:cs typeface="+mn-cs"/>
              </a:defRPr>
            </a:lvl2pPr>
            <a:lvl3pPr marL="812902" indent="-162580" algn="l" defTabSz="650321" rtl="0" eaLnBrk="1" latinLnBrk="0" hangingPunct="1">
              <a:lnSpc>
                <a:spcPct val="90000"/>
              </a:lnSpc>
              <a:spcBef>
                <a:spcPts val="356"/>
              </a:spcBef>
              <a:buFont typeface="Arial" panose="020B0604020202020204" pitchFamily="34" charset="0"/>
              <a:buChar char="•"/>
              <a:defRPr sz="1400" kern="1200">
                <a:solidFill>
                  <a:schemeClr val="tx1"/>
                </a:solidFill>
                <a:latin typeface="+mn-lt"/>
                <a:ea typeface="+mn-ea"/>
                <a:cs typeface="+mn-cs"/>
              </a:defRPr>
            </a:lvl3pPr>
            <a:lvl4pPr marL="1138062"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4pPr>
            <a:lvl5pPr marL="1463223"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5pPr>
            <a:lvl6pPr marL="1788384"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6pPr>
            <a:lvl7pPr marL="2113544"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7pPr>
            <a:lvl8pPr marL="2438705"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8pPr>
            <a:lvl9pPr marL="2763865"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altLang="zh-CN"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Article 98-109  Legal Liability</a:t>
            </a:r>
            <a:endParaRPr lang="en-US"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17" name="Text Placeholder 4">
            <a:extLst>
              <a:ext uri="{FF2B5EF4-FFF2-40B4-BE49-F238E27FC236}">
                <a16:creationId xmlns:a16="http://schemas.microsoft.com/office/drawing/2014/main" id="{0D404D34-6BD9-468E-8D31-77D273889EE0}"/>
              </a:ext>
            </a:extLst>
          </p:cNvPr>
          <p:cNvSpPr txBox="1">
            <a:spLocks/>
          </p:cNvSpPr>
          <p:nvPr/>
        </p:nvSpPr>
        <p:spPr>
          <a:xfrm>
            <a:off x="4504746" y="2698983"/>
            <a:ext cx="4320477" cy="347855"/>
          </a:xfrm>
          <a:prstGeom prst="rect">
            <a:avLst/>
          </a:prstGeom>
        </p:spPr>
        <p:txBody>
          <a:bodyPr vert="horz" lIns="65032" tIns="32516" rIns="65032" bIns="32516" rtlCol="0">
            <a:normAutofit/>
          </a:bodyPr>
          <a:lstStyle>
            <a:lvl1pPr marL="162580" indent="-162580" algn="l" defTabSz="650321" rtl="0" eaLnBrk="1" latinLnBrk="0" hangingPunct="1">
              <a:lnSpc>
                <a:spcPct val="90000"/>
              </a:lnSpc>
              <a:spcBef>
                <a:spcPts val="711"/>
              </a:spcBef>
              <a:buFont typeface="Arial" panose="020B0604020202020204" pitchFamily="34" charset="0"/>
              <a:buChar char="•"/>
              <a:defRPr sz="2000" kern="1200">
                <a:solidFill>
                  <a:schemeClr val="tx1"/>
                </a:solidFill>
                <a:latin typeface="+mn-lt"/>
                <a:ea typeface="+mn-ea"/>
                <a:cs typeface="+mn-cs"/>
              </a:defRPr>
            </a:lvl1pPr>
            <a:lvl2pPr marL="487741" indent="-162580" algn="l" defTabSz="650321" rtl="0" eaLnBrk="1" latinLnBrk="0" hangingPunct="1">
              <a:lnSpc>
                <a:spcPct val="90000"/>
              </a:lnSpc>
              <a:spcBef>
                <a:spcPts val="356"/>
              </a:spcBef>
              <a:buFont typeface="Arial" panose="020B0604020202020204" pitchFamily="34" charset="0"/>
              <a:buChar char="•"/>
              <a:defRPr sz="1700" kern="1200">
                <a:solidFill>
                  <a:schemeClr val="tx1"/>
                </a:solidFill>
                <a:latin typeface="+mn-lt"/>
                <a:ea typeface="+mn-ea"/>
                <a:cs typeface="+mn-cs"/>
              </a:defRPr>
            </a:lvl2pPr>
            <a:lvl3pPr marL="812902" indent="-162580" algn="l" defTabSz="650321" rtl="0" eaLnBrk="1" latinLnBrk="0" hangingPunct="1">
              <a:lnSpc>
                <a:spcPct val="90000"/>
              </a:lnSpc>
              <a:spcBef>
                <a:spcPts val="356"/>
              </a:spcBef>
              <a:buFont typeface="Arial" panose="020B0604020202020204" pitchFamily="34" charset="0"/>
              <a:buChar char="•"/>
              <a:defRPr sz="1400" kern="1200">
                <a:solidFill>
                  <a:schemeClr val="tx1"/>
                </a:solidFill>
                <a:latin typeface="+mn-lt"/>
                <a:ea typeface="+mn-ea"/>
                <a:cs typeface="+mn-cs"/>
              </a:defRPr>
            </a:lvl3pPr>
            <a:lvl4pPr marL="1138062"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4pPr>
            <a:lvl5pPr marL="1463223"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5pPr>
            <a:lvl6pPr marL="1788384"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6pPr>
            <a:lvl7pPr marL="2113544"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7pPr>
            <a:lvl8pPr marL="2438705"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8pPr>
            <a:lvl9pPr marL="2763865"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9pPr>
          </a:lstStyle>
          <a:p>
            <a:pPr marL="0" indent="0">
              <a:buNone/>
            </a:pPr>
            <a:r>
              <a:rPr lang="en-US" altLang="zh-CN"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Article 51-60  Charitable Property</a:t>
            </a:r>
            <a:endParaRPr lang="en-US"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18" name="Text Placeholder 4">
            <a:extLst>
              <a:ext uri="{FF2B5EF4-FFF2-40B4-BE49-F238E27FC236}">
                <a16:creationId xmlns:a16="http://schemas.microsoft.com/office/drawing/2014/main" id="{C3E3BAD3-69F4-4A5D-B3F3-29E6CA15604C}"/>
              </a:ext>
            </a:extLst>
          </p:cNvPr>
          <p:cNvSpPr txBox="1">
            <a:spLocks/>
          </p:cNvSpPr>
          <p:nvPr/>
        </p:nvSpPr>
        <p:spPr>
          <a:xfrm>
            <a:off x="4517895" y="3271705"/>
            <a:ext cx="4392487" cy="347855"/>
          </a:xfrm>
          <a:prstGeom prst="rect">
            <a:avLst/>
          </a:prstGeom>
        </p:spPr>
        <p:txBody>
          <a:bodyPr vert="horz" lIns="65032" tIns="32516" rIns="65032" bIns="32516" rtlCol="0">
            <a:normAutofit/>
          </a:bodyPr>
          <a:lstStyle>
            <a:lvl1pPr marL="162580" indent="-162580" algn="l" defTabSz="650321" rtl="0" eaLnBrk="1" latinLnBrk="0" hangingPunct="1">
              <a:lnSpc>
                <a:spcPct val="90000"/>
              </a:lnSpc>
              <a:spcBef>
                <a:spcPts val="711"/>
              </a:spcBef>
              <a:buFont typeface="Arial" panose="020B0604020202020204" pitchFamily="34" charset="0"/>
              <a:buChar char="•"/>
              <a:defRPr sz="2000" kern="1200">
                <a:solidFill>
                  <a:schemeClr val="tx1"/>
                </a:solidFill>
                <a:latin typeface="+mn-lt"/>
                <a:ea typeface="+mn-ea"/>
                <a:cs typeface="+mn-cs"/>
              </a:defRPr>
            </a:lvl1pPr>
            <a:lvl2pPr marL="487741" indent="-162580" algn="l" defTabSz="650321" rtl="0" eaLnBrk="1" latinLnBrk="0" hangingPunct="1">
              <a:lnSpc>
                <a:spcPct val="90000"/>
              </a:lnSpc>
              <a:spcBef>
                <a:spcPts val="356"/>
              </a:spcBef>
              <a:buFont typeface="Arial" panose="020B0604020202020204" pitchFamily="34" charset="0"/>
              <a:buChar char="•"/>
              <a:defRPr sz="1700" kern="1200">
                <a:solidFill>
                  <a:schemeClr val="tx1"/>
                </a:solidFill>
                <a:latin typeface="+mn-lt"/>
                <a:ea typeface="+mn-ea"/>
                <a:cs typeface="+mn-cs"/>
              </a:defRPr>
            </a:lvl2pPr>
            <a:lvl3pPr marL="812902" indent="-162580" algn="l" defTabSz="650321" rtl="0" eaLnBrk="1" latinLnBrk="0" hangingPunct="1">
              <a:lnSpc>
                <a:spcPct val="90000"/>
              </a:lnSpc>
              <a:spcBef>
                <a:spcPts val="356"/>
              </a:spcBef>
              <a:buFont typeface="Arial" panose="020B0604020202020204" pitchFamily="34" charset="0"/>
              <a:buChar char="•"/>
              <a:defRPr sz="1400" kern="1200">
                <a:solidFill>
                  <a:schemeClr val="tx1"/>
                </a:solidFill>
                <a:latin typeface="+mn-lt"/>
                <a:ea typeface="+mn-ea"/>
                <a:cs typeface="+mn-cs"/>
              </a:defRPr>
            </a:lvl3pPr>
            <a:lvl4pPr marL="1138062"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4pPr>
            <a:lvl5pPr marL="1463223"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5pPr>
            <a:lvl6pPr marL="1788384"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6pPr>
            <a:lvl7pPr marL="2113544"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7pPr>
            <a:lvl8pPr marL="2438705"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8pPr>
            <a:lvl9pPr marL="2763865"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altLang="zh-CN"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Article 69-76   Information Disclosure </a:t>
            </a:r>
            <a:endParaRPr lang="en-US"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19" name="Text Placeholder 4">
            <a:extLst>
              <a:ext uri="{FF2B5EF4-FFF2-40B4-BE49-F238E27FC236}">
                <a16:creationId xmlns:a16="http://schemas.microsoft.com/office/drawing/2014/main" id="{917F9B1D-2F73-4525-B521-5343C37A1D63}"/>
              </a:ext>
            </a:extLst>
          </p:cNvPr>
          <p:cNvSpPr txBox="1">
            <a:spLocks/>
          </p:cNvSpPr>
          <p:nvPr/>
        </p:nvSpPr>
        <p:spPr>
          <a:xfrm>
            <a:off x="4504746" y="3840914"/>
            <a:ext cx="4819773" cy="384613"/>
          </a:xfrm>
          <a:prstGeom prst="rect">
            <a:avLst/>
          </a:prstGeom>
        </p:spPr>
        <p:txBody>
          <a:bodyPr vert="horz" lIns="65032" tIns="32516" rIns="65032" bIns="32516" rtlCol="0">
            <a:normAutofit fontScale="92500"/>
          </a:bodyPr>
          <a:lstStyle>
            <a:lvl1pPr marL="162580" indent="-162580" algn="l" defTabSz="650321" rtl="0" eaLnBrk="1" latinLnBrk="0" hangingPunct="1">
              <a:lnSpc>
                <a:spcPct val="90000"/>
              </a:lnSpc>
              <a:spcBef>
                <a:spcPts val="711"/>
              </a:spcBef>
              <a:buFont typeface="Arial" panose="020B0604020202020204" pitchFamily="34" charset="0"/>
              <a:buChar char="•"/>
              <a:defRPr sz="2000" kern="1200">
                <a:solidFill>
                  <a:schemeClr val="tx1"/>
                </a:solidFill>
                <a:latin typeface="+mn-lt"/>
                <a:ea typeface="+mn-ea"/>
                <a:cs typeface="+mn-cs"/>
              </a:defRPr>
            </a:lvl1pPr>
            <a:lvl2pPr marL="487741" indent="-162580" algn="l" defTabSz="650321" rtl="0" eaLnBrk="1" latinLnBrk="0" hangingPunct="1">
              <a:lnSpc>
                <a:spcPct val="90000"/>
              </a:lnSpc>
              <a:spcBef>
                <a:spcPts val="356"/>
              </a:spcBef>
              <a:buFont typeface="Arial" panose="020B0604020202020204" pitchFamily="34" charset="0"/>
              <a:buChar char="•"/>
              <a:defRPr sz="1700" kern="1200">
                <a:solidFill>
                  <a:schemeClr val="tx1"/>
                </a:solidFill>
                <a:latin typeface="+mn-lt"/>
                <a:ea typeface="+mn-ea"/>
                <a:cs typeface="+mn-cs"/>
              </a:defRPr>
            </a:lvl2pPr>
            <a:lvl3pPr marL="812902" indent="-162580" algn="l" defTabSz="650321" rtl="0" eaLnBrk="1" latinLnBrk="0" hangingPunct="1">
              <a:lnSpc>
                <a:spcPct val="90000"/>
              </a:lnSpc>
              <a:spcBef>
                <a:spcPts val="356"/>
              </a:spcBef>
              <a:buFont typeface="Arial" panose="020B0604020202020204" pitchFamily="34" charset="0"/>
              <a:buChar char="•"/>
              <a:defRPr sz="1400" kern="1200">
                <a:solidFill>
                  <a:schemeClr val="tx1"/>
                </a:solidFill>
                <a:latin typeface="+mn-lt"/>
                <a:ea typeface="+mn-ea"/>
                <a:cs typeface="+mn-cs"/>
              </a:defRPr>
            </a:lvl3pPr>
            <a:lvl4pPr marL="1138062"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4pPr>
            <a:lvl5pPr marL="1463223"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5pPr>
            <a:lvl6pPr marL="1788384"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6pPr>
            <a:lvl7pPr marL="2113544"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7pPr>
            <a:lvl8pPr marL="2438705"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8pPr>
            <a:lvl9pPr marL="2763865"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altLang="zh-CN"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Article 92-97  Supervision &amp; Administration</a:t>
            </a:r>
            <a:endParaRPr lang="en-US"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20" name="Text Placeholder 4">
            <a:extLst>
              <a:ext uri="{FF2B5EF4-FFF2-40B4-BE49-F238E27FC236}">
                <a16:creationId xmlns:a16="http://schemas.microsoft.com/office/drawing/2014/main" id="{8640689C-316F-43BA-BBE7-679A90EBA657}"/>
              </a:ext>
            </a:extLst>
          </p:cNvPr>
          <p:cNvSpPr txBox="1">
            <a:spLocks/>
          </p:cNvSpPr>
          <p:nvPr/>
        </p:nvSpPr>
        <p:spPr>
          <a:xfrm>
            <a:off x="4517895" y="4371396"/>
            <a:ext cx="4499987" cy="357188"/>
          </a:xfrm>
          <a:prstGeom prst="rect">
            <a:avLst/>
          </a:prstGeom>
        </p:spPr>
        <p:txBody>
          <a:bodyPr vert="horz" lIns="65032" tIns="32516" rIns="65032" bIns="32516" rtlCol="0">
            <a:normAutofit/>
          </a:bodyPr>
          <a:lstStyle>
            <a:lvl1pPr marL="162580" indent="-162580" algn="l" defTabSz="650321" rtl="0" eaLnBrk="1" latinLnBrk="0" hangingPunct="1">
              <a:lnSpc>
                <a:spcPct val="90000"/>
              </a:lnSpc>
              <a:spcBef>
                <a:spcPts val="711"/>
              </a:spcBef>
              <a:buFont typeface="Arial" panose="020B0604020202020204" pitchFamily="34" charset="0"/>
              <a:buChar char="•"/>
              <a:defRPr sz="2000" kern="1200">
                <a:solidFill>
                  <a:schemeClr val="tx1"/>
                </a:solidFill>
                <a:latin typeface="+mn-lt"/>
                <a:ea typeface="+mn-ea"/>
                <a:cs typeface="+mn-cs"/>
              </a:defRPr>
            </a:lvl1pPr>
            <a:lvl2pPr marL="487741" indent="-162580" algn="l" defTabSz="650321" rtl="0" eaLnBrk="1" latinLnBrk="0" hangingPunct="1">
              <a:lnSpc>
                <a:spcPct val="90000"/>
              </a:lnSpc>
              <a:spcBef>
                <a:spcPts val="356"/>
              </a:spcBef>
              <a:buFont typeface="Arial" panose="020B0604020202020204" pitchFamily="34" charset="0"/>
              <a:buChar char="•"/>
              <a:defRPr sz="1700" kern="1200">
                <a:solidFill>
                  <a:schemeClr val="tx1"/>
                </a:solidFill>
                <a:latin typeface="+mn-lt"/>
                <a:ea typeface="+mn-ea"/>
                <a:cs typeface="+mn-cs"/>
              </a:defRPr>
            </a:lvl2pPr>
            <a:lvl3pPr marL="812902" indent="-162580" algn="l" defTabSz="650321" rtl="0" eaLnBrk="1" latinLnBrk="0" hangingPunct="1">
              <a:lnSpc>
                <a:spcPct val="90000"/>
              </a:lnSpc>
              <a:spcBef>
                <a:spcPts val="356"/>
              </a:spcBef>
              <a:buFont typeface="Arial" panose="020B0604020202020204" pitchFamily="34" charset="0"/>
              <a:buChar char="•"/>
              <a:defRPr sz="1400" kern="1200">
                <a:solidFill>
                  <a:schemeClr val="tx1"/>
                </a:solidFill>
                <a:latin typeface="+mn-lt"/>
                <a:ea typeface="+mn-ea"/>
                <a:cs typeface="+mn-cs"/>
              </a:defRPr>
            </a:lvl3pPr>
            <a:lvl4pPr marL="1138062"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4pPr>
            <a:lvl5pPr marL="1463223"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5pPr>
            <a:lvl6pPr marL="1788384"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6pPr>
            <a:lvl7pPr marL="2113544"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7pPr>
            <a:lvl8pPr marL="2438705"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8pPr>
            <a:lvl9pPr marL="2763865"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altLang="zh-CN"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Article 110-112 Supplementary Articles</a:t>
            </a:r>
            <a:endParaRPr lang="en-US"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Tree>
    <p:extLst>
      <p:ext uri="{BB962C8B-B14F-4D97-AF65-F5344CB8AC3E}">
        <p14:creationId xmlns:p14="http://schemas.microsoft.com/office/powerpoint/2010/main" val="2468493390"/>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1"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ppt_x"/>
                                          </p:val>
                                        </p:tav>
                                        <p:tav tm="100000">
                                          <p:val>
                                            <p:strVal val="#ppt_x"/>
                                          </p:val>
                                        </p:tav>
                                      </p:tavLst>
                                    </p:anim>
                                    <p:anim calcmode="lin" valueType="num">
                                      <p:cBhvr additive="base">
                                        <p:cTn id="8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1"/>
      <p:bldP spid="11" grpId="0"/>
      <p:bldP spid="12" grpId="0"/>
      <p:bldP spid="13" grpId="0"/>
      <p:bldP spid="15" grpId="0"/>
      <p:bldP spid="17"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0F430AD6-BBC7-4C26-89AE-1F16CE4D8F88}"/>
              </a:ext>
            </a:extLst>
          </p:cNvPr>
          <p:cNvGrpSpPr/>
          <p:nvPr/>
        </p:nvGrpSpPr>
        <p:grpSpPr>
          <a:xfrm>
            <a:off x="1935957" y="1177946"/>
            <a:ext cx="6675925" cy="2759055"/>
            <a:chOff x="2114549" y="1769561"/>
            <a:chExt cx="8901233" cy="3678739"/>
          </a:xfrm>
        </p:grpSpPr>
        <p:sp>
          <p:nvSpPr>
            <p:cNvPr id="7" name="矩形 6">
              <a:extLst>
                <a:ext uri="{FF2B5EF4-FFF2-40B4-BE49-F238E27FC236}">
                  <a16:creationId xmlns:a16="http://schemas.microsoft.com/office/drawing/2014/main" id="{8C4BC96C-1AD0-424E-8C66-2C94D8AD12A6}"/>
                </a:ext>
              </a:extLst>
            </p:cNvPr>
            <p:cNvSpPr/>
            <p:nvPr/>
          </p:nvSpPr>
          <p:spPr>
            <a:xfrm>
              <a:off x="2305051" y="1809750"/>
              <a:ext cx="2095500" cy="3638550"/>
            </a:xfrm>
            <a:prstGeom prst="rect">
              <a:avLst/>
            </a:prstGeom>
            <a:noFill/>
            <a:ln w="38100">
              <a:solidFill>
                <a:srgbClr val="A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8" name="文本框 7">
              <a:extLst>
                <a:ext uri="{FF2B5EF4-FFF2-40B4-BE49-F238E27FC236}">
                  <a16:creationId xmlns:a16="http://schemas.microsoft.com/office/drawing/2014/main" id="{EBC16EB2-9DB2-4382-8EAE-42DA8688E773}"/>
                </a:ext>
              </a:extLst>
            </p:cNvPr>
            <p:cNvSpPr txBox="1"/>
            <p:nvPr/>
          </p:nvSpPr>
          <p:spPr>
            <a:xfrm>
              <a:off x="4580702" y="1769561"/>
              <a:ext cx="6435080" cy="943848"/>
            </a:xfrm>
            <a:prstGeom prst="rect">
              <a:avLst/>
            </a:prstGeom>
            <a:no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Charitable Collection in China: Law, Problems and Reform</a:t>
              </a:r>
              <a:endParaRPr lang="zh-CN" altLang="en-US" sz="2000" b="1" dirty="0">
                <a:latin typeface="Times New Roman" panose="02020603050405020304" pitchFamily="18" charset="0"/>
                <a:cs typeface="Times New Roman" panose="02020603050405020304" pitchFamily="18" charset="0"/>
              </a:endParaRPr>
            </a:p>
          </p:txBody>
        </p:sp>
        <p:sp>
          <p:nvSpPr>
            <p:cNvPr id="9" name="矩形 8">
              <a:extLst>
                <a:ext uri="{FF2B5EF4-FFF2-40B4-BE49-F238E27FC236}">
                  <a16:creationId xmlns:a16="http://schemas.microsoft.com/office/drawing/2014/main" id="{73ADCE4D-E383-4D1F-B110-563EEBAF0687}"/>
                </a:ext>
              </a:extLst>
            </p:cNvPr>
            <p:cNvSpPr/>
            <p:nvPr/>
          </p:nvSpPr>
          <p:spPr>
            <a:xfrm>
              <a:off x="10045763" y="3252075"/>
              <a:ext cx="247651" cy="270988"/>
            </a:xfrm>
            <a:prstGeom prst="rect">
              <a:avLst/>
            </a:prstGeom>
            <a:solidFill>
              <a:srgbClr val="A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0" name="文本框 9">
              <a:extLst>
                <a:ext uri="{FF2B5EF4-FFF2-40B4-BE49-F238E27FC236}">
                  <a16:creationId xmlns:a16="http://schemas.microsoft.com/office/drawing/2014/main" id="{E176D6DF-AD01-4BFD-93C5-AE6588AF9F05}"/>
                </a:ext>
              </a:extLst>
            </p:cNvPr>
            <p:cNvSpPr txBox="1"/>
            <p:nvPr/>
          </p:nvSpPr>
          <p:spPr>
            <a:xfrm>
              <a:off x="2114549" y="2787516"/>
              <a:ext cx="2508761" cy="1892825"/>
            </a:xfrm>
            <a:prstGeom prst="rect">
              <a:avLst/>
            </a:prstGeom>
            <a:noFill/>
          </p:spPr>
          <p:txBody>
            <a:bodyPr wrap="square" rtlCol="0">
              <a:spAutoFit/>
            </a:bodyPr>
            <a:lstStyle/>
            <a:p>
              <a:pPr algn="ctr"/>
              <a:r>
                <a:rPr lang="en-US" altLang="zh-CN" sz="8625" b="1" dirty="0">
                  <a:latin typeface="+mn-ea"/>
                </a:rPr>
                <a:t>02</a:t>
              </a:r>
              <a:endParaRPr lang="zh-CN" altLang="en-US" sz="8625" b="1" dirty="0">
                <a:latin typeface="+mn-ea"/>
              </a:endParaRPr>
            </a:p>
          </p:txBody>
        </p:sp>
      </p:grpSp>
      <p:sp>
        <p:nvSpPr>
          <p:cNvPr id="12" name="副标题 3074">
            <a:extLst>
              <a:ext uri="{FF2B5EF4-FFF2-40B4-BE49-F238E27FC236}">
                <a16:creationId xmlns:a16="http://schemas.microsoft.com/office/drawing/2014/main" id="{0DDC9C44-CB31-485D-BFE3-1E90CEEF473E}"/>
              </a:ext>
            </a:extLst>
          </p:cNvPr>
          <p:cNvSpPr txBox="1">
            <a:spLocks noChangeArrowheads="1"/>
          </p:cNvSpPr>
          <p:nvPr/>
        </p:nvSpPr>
        <p:spPr bwMode="auto">
          <a:xfrm>
            <a:off x="1115616" y="2650427"/>
            <a:ext cx="7086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1800" kern="1200">
                <a:solidFill>
                  <a:schemeClr val="tx1"/>
                </a:solidFill>
                <a:latin typeface="+mn-lt"/>
                <a:ea typeface="SimSun" panose="02010600030101010101" pitchFamily="2" charset="-122"/>
                <a:cs typeface="+mn-cs"/>
              </a:defRPr>
            </a:lvl1pPr>
            <a:lvl2pPr marL="342900" lvl="1" indent="0" algn="ctr" rtl="0" fontAlgn="base">
              <a:spcBef>
                <a:spcPct val="20000"/>
              </a:spcBef>
              <a:spcAft>
                <a:spcPct val="0"/>
              </a:spcAft>
              <a:buNone/>
              <a:defRPr sz="1500" kern="1200">
                <a:solidFill>
                  <a:schemeClr val="tx1"/>
                </a:solidFill>
                <a:latin typeface="+mn-lt"/>
                <a:ea typeface="SimSun" panose="02010600030101010101" pitchFamily="2" charset="-122"/>
                <a:cs typeface="+mn-cs"/>
              </a:defRPr>
            </a:lvl2pPr>
            <a:lvl3pPr marL="685800" lvl="2" indent="0" algn="ctr" rtl="0" fontAlgn="base">
              <a:spcBef>
                <a:spcPct val="20000"/>
              </a:spcBef>
              <a:spcAft>
                <a:spcPct val="0"/>
              </a:spcAft>
              <a:buNone/>
              <a:defRPr sz="1350" kern="1200">
                <a:solidFill>
                  <a:schemeClr val="tx1"/>
                </a:solidFill>
                <a:latin typeface="+mn-lt"/>
                <a:ea typeface="SimSun" panose="02010600030101010101" pitchFamily="2" charset="-122"/>
                <a:cs typeface="+mn-cs"/>
              </a:defRPr>
            </a:lvl3pPr>
            <a:lvl4pPr marL="1028700" lvl="3" indent="0" algn="ctr" rtl="0" fontAlgn="base">
              <a:spcBef>
                <a:spcPct val="20000"/>
              </a:spcBef>
              <a:spcAft>
                <a:spcPct val="0"/>
              </a:spcAft>
              <a:buNone/>
              <a:defRPr sz="1200" kern="1200">
                <a:solidFill>
                  <a:schemeClr val="tx1"/>
                </a:solidFill>
                <a:latin typeface="+mn-lt"/>
                <a:ea typeface="SimSun" panose="02010600030101010101" pitchFamily="2" charset="-122"/>
                <a:cs typeface="+mn-cs"/>
              </a:defRPr>
            </a:lvl4pPr>
            <a:lvl5pPr marL="1371600" lvl="4" indent="0" algn="ctr" rtl="0" fontAlgn="base">
              <a:spcBef>
                <a:spcPct val="20000"/>
              </a:spcBef>
              <a:spcAft>
                <a:spcPct val="0"/>
              </a:spcAft>
              <a:buNone/>
              <a:defRPr sz="1200" kern="1200">
                <a:solidFill>
                  <a:schemeClr val="tx1"/>
                </a:solidFill>
                <a:latin typeface="+mn-lt"/>
                <a:ea typeface="SimSun" panose="02010600030101010101" pitchFamily="2" charset="-122"/>
                <a:cs typeface="+mn-cs"/>
              </a:defRPr>
            </a:lvl5pPr>
            <a:lvl6pPr marL="1714500" lvl="5" indent="0" algn="ctr" defTabSz="91440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6pPr>
            <a:lvl7pPr marL="2057400" lvl="6" indent="0" algn="ctr" defTabSz="91440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7pPr>
            <a:lvl8pPr marL="2400300" lvl="7" indent="0" algn="ctr" defTabSz="91440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8pPr>
            <a:lvl9pPr marL="2743200" lvl="8" indent="0" algn="ctr" defTabSz="91440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9pPr>
          </a:lstStyle>
          <a:p>
            <a:pPr marL="0" marR="0" lvl="0" indent="0" algn="r" defTabSz="685800" rtl="0" eaLnBrk="1" fontAlgn="base" latinLnBrk="0" hangingPunct="1">
              <a:lnSpc>
                <a:spcPct val="100000"/>
              </a:lnSpc>
              <a:spcBef>
                <a:spcPct val="20000"/>
              </a:spcBef>
              <a:spcAft>
                <a:spcPct val="0"/>
              </a:spcAft>
              <a:buClrTx/>
              <a:buSzTx/>
              <a:buFontTx/>
              <a:buNone/>
              <a:tabLst/>
              <a:defRPr/>
            </a:pPr>
            <a:r>
              <a:rPr kumimoji="0" lang="en-US" altLang="zh-CN" sz="1400" b="1" i="0" u="none" strike="noStrike" kern="1200" cap="none" spc="0" normalizeH="0" baseline="0" noProof="0" dirty="0" err="1">
                <a:ln>
                  <a:noFill/>
                </a:ln>
                <a:solidFill>
                  <a:srgbClr val="000000"/>
                </a:solidFill>
                <a:effectLst/>
                <a:uLnTx/>
                <a:uFillTx/>
                <a:latin typeface="Times New Roman" panose="02020603050405020304" pitchFamily="18" charset="0"/>
                <a:ea typeface="楷体" charset="-122"/>
                <a:cs typeface="+mn-cs"/>
                <a:sym typeface="SimSun" panose="02010600030101010101" pitchFamily="2" charset="-122"/>
              </a:rPr>
              <a:t>Dejian</a:t>
            </a:r>
            <a:r>
              <a:rPr kumimoji="0" lang="en-US" altLang="zh-CN" sz="1400" b="1" i="0" u="none" strike="noStrike" kern="1200" cap="none" spc="0" normalizeH="0" baseline="0" noProof="0" dirty="0">
                <a:ln>
                  <a:noFill/>
                </a:ln>
                <a:solidFill>
                  <a:srgbClr val="000000"/>
                </a:solidFill>
                <a:effectLst/>
                <a:uLnTx/>
                <a:uFillTx/>
                <a:latin typeface="Times New Roman" panose="02020603050405020304" pitchFamily="18" charset="0"/>
                <a:ea typeface="楷体" charset="-122"/>
                <a:cs typeface="+mn-cs"/>
                <a:sym typeface="SimSun" panose="02010600030101010101" pitchFamily="2" charset="-122"/>
              </a:rPr>
              <a:t> LI</a:t>
            </a:r>
            <a:endParaRPr kumimoji="0" lang="en-US" altLang="zh-CN" sz="1400" b="0" i="0" u="none" strike="noStrike" kern="1200" cap="none" spc="0" normalizeH="0" baseline="0" noProof="0" dirty="0">
              <a:ln>
                <a:noFill/>
              </a:ln>
              <a:solidFill>
                <a:srgbClr val="000000"/>
              </a:solidFill>
              <a:effectLst/>
              <a:uLnTx/>
              <a:uFillTx/>
              <a:latin typeface="Times New Roman" panose="02020603050405020304" pitchFamily="18" charset="0"/>
              <a:ea typeface="楷体" charset="-122"/>
              <a:cs typeface="+mn-cs"/>
              <a:sym typeface="SimSun" panose="02010600030101010101" pitchFamily="2" charset="-122"/>
            </a:endParaRPr>
          </a:p>
          <a:p>
            <a:pPr marL="0" marR="0" lvl="0" indent="0" algn="r" defTabSz="685800" rtl="0" eaLnBrk="1" fontAlgn="base" latinLnBrk="0" hangingPunct="1">
              <a:lnSpc>
                <a:spcPct val="100000"/>
              </a:lnSpc>
              <a:spcBef>
                <a:spcPct val="20000"/>
              </a:spcBef>
              <a:spcAft>
                <a:spcPct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Times New Roman" panose="02020603050405020304" pitchFamily="18" charset="0"/>
                <a:ea typeface="楷体" charset="-122"/>
                <a:cs typeface="+mn-cs"/>
                <a:sym typeface="SimSun" panose="02010600030101010101" pitchFamily="2" charset="-122"/>
              </a:rPr>
              <a:t>Lecturer, Vice-director of Centre of Welfare and Law</a:t>
            </a:r>
          </a:p>
          <a:p>
            <a:pPr marL="0" marR="0" lvl="0" indent="0" algn="r" defTabSz="685800" rtl="0" eaLnBrk="1" fontAlgn="base" latinLnBrk="0" hangingPunct="1">
              <a:lnSpc>
                <a:spcPct val="100000"/>
              </a:lnSpc>
              <a:spcBef>
                <a:spcPct val="20000"/>
              </a:spcBef>
              <a:spcAft>
                <a:spcPct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Times New Roman" panose="02020603050405020304" pitchFamily="18" charset="0"/>
                <a:ea typeface="楷体" charset="-122"/>
                <a:cs typeface="+mn-cs"/>
                <a:sym typeface="SimSun" panose="02010600030101010101" pitchFamily="2" charset="-122"/>
              </a:rPr>
              <a:t>Zhejiang University of Technology</a:t>
            </a:r>
          </a:p>
          <a:p>
            <a:pPr marL="0" marR="0" lvl="0" indent="0" algn="r" defTabSz="685800" rtl="0" eaLnBrk="1" fontAlgn="base" latinLnBrk="0" hangingPunct="1">
              <a:lnSpc>
                <a:spcPct val="100000"/>
              </a:lnSpc>
              <a:spcBef>
                <a:spcPct val="20000"/>
              </a:spcBef>
              <a:spcAft>
                <a:spcPct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Times New Roman" panose="02020603050405020304" pitchFamily="18" charset="0"/>
                <a:ea typeface="楷体" charset="-122"/>
                <a:cs typeface="+mn-cs"/>
                <a:sym typeface="SimSun" panose="02010600030101010101" pitchFamily="2" charset="-122"/>
              </a:rPr>
              <a:t>PhD (Law School, Shandong University);</a:t>
            </a:r>
          </a:p>
          <a:p>
            <a:pPr marL="0" marR="0" lvl="0" indent="0" algn="r" defTabSz="685800" rtl="0" eaLnBrk="1" fontAlgn="base" latinLnBrk="0" hangingPunct="1">
              <a:lnSpc>
                <a:spcPct val="100000"/>
              </a:lnSpc>
              <a:spcBef>
                <a:spcPct val="20000"/>
              </a:spcBef>
              <a:spcAft>
                <a:spcPct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Times New Roman" panose="02020603050405020304" pitchFamily="18" charset="0"/>
                <a:ea typeface="楷体" charset="-122"/>
                <a:cs typeface="+mn-cs"/>
                <a:sym typeface="SimSun" panose="02010600030101010101" pitchFamily="2" charset="-122"/>
              </a:rPr>
              <a:t>PhD (Charity Law &amp; Policy Unit, University of Liverpool)</a:t>
            </a:r>
          </a:p>
          <a:p>
            <a:pPr marL="0" marR="0" lvl="0" indent="0" algn="ctr" defTabSz="685800" rtl="0" eaLnBrk="1" fontAlgn="base" latinLnBrk="0" hangingPunct="1">
              <a:lnSpc>
                <a:spcPct val="100000"/>
              </a:lnSpc>
              <a:spcBef>
                <a:spcPct val="20000"/>
              </a:spcBef>
              <a:spcAft>
                <a:spcPct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Times New Roman" panose="02020603050405020304" pitchFamily="18" charset="0"/>
                <a:ea typeface="楷体" charset="-122"/>
                <a:cs typeface="+mn-cs"/>
                <a:sym typeface="SimSun" panose="02010600030101010101" pitchFamily="2" charset="-122"/>
              </a:rPr>
              <a:t>                                                                                                             Email:lidejianlaw@163.com</a:t>
            </a:r>
            <a:endParaRPr kumimoji="0" lang="zh-CN" altLang="en-US" sz="1400" b="0" i="0" u="none" strike="noStrike" kern="1200" cap="none" spc="0" normalizeH="0" baseline="0" noProof="0" dirty="0">
              <a:ln>
                <a:noFill/>
              </a:ln>
              <a:solidFill>
                <a:srgbClr val="000000"/>
              </a:solidFill>
              <a:effectLst/>
              <a:uLnTx/>
              <a:uFillTx/>
              <a:latin typeface="楷体" charset="-122"/>
              <a:ea typeface="楷体" charset="-122"/>
              <a:cs typeface="+mn-cs"/>
              <a:sym typeface="SimSun" panose="02010600030101010101" pitchFamily="2" charset="-122"/>
            </a:endParaRPr>
          </a:p>
          <a:p>
            <a:pPr marL="0" marR="0" lvl="0" indent="0" algn="ctr" defTabSz="685800" rtl="0" eaLnBrk="1" fontAlgn="base" latinLnBrk="0" hangingPunct="1">
              <a:lnSpc>
                <a:spcPct val="100000"/>
              </a:lnSpc>
              <a:spcBef>
                <a:spcPct val="20000"/>
              </a:spcBef>
              <a:spcAft>
                <a:spcPct val="0"/>
              </a:spcAft>
              <a:buClrTx/>
              <a:buSzTx/>
              <a:buFontTx/>
              <a:buNone/>
              <a:tabLst/>
              <a:defRPr/>
            </a:pPr>
            <a:endParaRPr kumimoji="0" lang="zh-CN" altLang="zh-CN" sz="2000" b="0" i="0" u="none" strike="noStrike" kern="1200" cap="none" spc="0" normalizeH="0" baseline="0" noProof="0" dirty="0">
              <a:ln>
                <a:noFill/>
              </a:ln>
              <a:solidFill>
                <a:srgbClr val="000000"/>
              </a:solidFill>
              <a:effectLst/>
              <a:uLnTx/>
              <a:uFillTx/>
              <a:latin typeface="Arial"/>
              <a:ea typeface="SimSun" panose="02010600030101010101" pitchFamily="2" charset="-122"/>
              <a:cs typeface="+mn-cs"/>
            </a:endParaRPr>
          </a:p>
        </p:txBody>
      </p:sp>
    </p:spTree>
    <p:extLst>
      <p:ext uri="{BB962C8B-B14F-4D97-AF65-F5344CB8AC3E}">
        <p14:creationId xmlns:p14="http://schemas.microsoft.com/office/powerpoint/2010/main" val="273752738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第一PPT模板网-WWW.1PPT.COM"/>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990403"/>
      </a:accent1>
      <a:accent2>
        <a:srgbClr val="A36C58"/>
      </a:accent2>
      <a:accent3>
        <a:srgbClr val="990403"/>
      </a:accent3>
      <a:accent4>
        <a:srgbClr val="A36C58"/>
      </a:accent4>
      <a:accent5>
        <a:srgbClr val="990403"/>
      </a:accent5>
      <a:accent6>
        <a:srgbClr val="A36C58"/>
      </a:accent6>
      <a:hlink>
        <a:srgbClr val="219397"/>
      </a:hlink>
      <a:folHlink>
        <a:srgbClr val="9CCBB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自定义 237">
    <a:dk1>
      <a:srgbClr val="000000"/>
    </a:dk1>
    <a:lt1>
      <a:srgbClr val="FFFFFF"/>
    </a:lt1>
    <a:dk2>
      <a:srgbClr val="778495"/>
    </a:dk2>
    <a:lt2>
      <a:srgbClr val="F0F0F0"/>
    </a:lt2>
    <a:accent1>
      <a:srgbClr val="990403"/>
    </a:accent1>
    <a:accent2>
      <a:srgbClr val="A36C58"/>
    </a:accent2>
    <a:accent3>
      <a:srgbClr val="990403"/>
    </a:accent3>
    <a:accent4>
      <a:srgbClr val="A36C58"/>
    </a:accent4>
    <a:accent5>
      <a:srgbClr val="990403"/>
    </a:accent5>
    <a:accent6>
      <a:srgbClr val="A36C58"/>
    </a:accent6>
    <a:hlink>
      <a:srgbClr val="219397"/>
    </a:hlink>
    <a:folHlink>
      <a:srgbClr val="9CCBBB"/>
    </a:folHlink>
  </a:clrScheme>
</a:themeOverride>
</file>

<file path=ppt/theme/themeOverride2.xml><?xml version="1.0" encoding="utf-8"?>
<a:themeOverride xmlns:a="http://schemas.openxmlformats.org/drawingml/2006/main">
  <a:clrScheme name="自定义 237">
    <a:dk1>
      <a:srgbClr val="000000"/>
    </a:dk1>
    <a:lt1>
      <a:srgbClr val="FFFFFF"/>
    </a:lt1>
    <a:dk2>
      <a:srgbClr val="778495"/>
    </a:dk2>
    <a:lt2>
      <a:srgbClr val="F0F0F0"/>
    </a:lt2>
    <a:accent1>
      <a:srgbClr val="990403"/>
    </a:accent1>
    <a:accent2>
      <a:srgbClr val="A36C58"/>
    </a:accent2>
    <a:accent3>
      <a:srgbClr val="990403"/>
    </a:accent3>
    <a:accent4>
      <a:srgbClr val="A36C58"/>
    </a:accent4>
    <a:accent5>
      <a:srgbClr val="990403"/>
    </a:accent5>
    <a:accent6>
      <a:srgbClr val="A36C58"/>
    </a:accent6>
    <a:hlink>
      <a:srgbClr val="219397"/>
    </a:hlink>
    <a:folHlink>
      <a:srgbClr val="9CCBBB"/>
    </a:folHlink>
  </a:clrScheme>
</a:themeOverride>
</file>

<file path=ppt/theme/themeOverride3.xml><?xml version="1.0" encoding="utf-8"?>
<a:themeOverride xmlns:a="http://schemas.openxmlformats.org/drawingml/2006/main">
  <a:clrScheme name="自定义 237">
    <a:dk1>
      <a:srgbClr val="000000"/>
    </a:dk1>
    <a:lt1>
      <a:srgbClr val="FFFFFF"/>
    </a:lt1>
    <a:dk2>
      <a:srgbClr val="778495"/>
    </a:dk2>
    <a:lt2>
      <a:srgbClr val="F0F0F0"/>
    </a:lt2>
    <a:accent1>
      <a:srgbClr val="990403"/>
    </a:accent1>
    <a:accent2>
      <a:srgbClr val="A36C58"/>
    </a:accent2>
    <a:accent3>
      <a:srgbClr val="990403"/>
    </a:accent3>
    <a:accent4>
      <a:srgbClr val="A36C58"/>
    </a:accent4>
    <a:accent5>
      <a:srgbClr val="990403"/>
    </a:accent5>
    <a:accent6>
      <a:srgbClr val="A36C58"/>
    </a:accent6>
    <a:hlink>
      <a:srgbClr val="219397"/>
    </a:hlink>
    <a:folHlink>
      <a:srgbClr val="9CCBBB"/>
    </a:folHlink>
  </a:clrScheme>
</a:themeOverride>
</file>

<file path=ppt/theme/themeOverride4.xml><?xml version="1.0" encoding="utf-8"?>
<a:themeOverride xmlns:a="http://schemas.openxmlformats.org/drawingml/2006/main">
  <a:clrScheme name="自定义 237">
    <a:dk1>
      <a:srgbClr val="000000"/>
    </a:dk1>
    <a:lt1>
      <a:srgbClr val="FFFFFF"/>
    </a:lt1>
    <a:dk2>
      <a:srgbClr val="778495"/>
    </a:dk2>
    <a:lt2>
      <a:srgbClr val="F0F0F0"/>
    </a:lt2>
    <a:accent1>
      <a:srgbClr val="990403"/>
    </a:accent1>
    <a:accent2>
      <a:srgbClr val="A36C58"/>
    </a:accent2>
    <a:accent3>
      <a:srgbClr val="990403"/>
    </a:accent3>
    <a:accent4>
      <a:srgbClr val="A36C58"/>
    </a:accent4>
    <a:accent5>
      <a:srgbClr val="990403"/>
    </a:accent5>
    <a:accent6>
      <a:srgbClr val="A36C58"/>
    </a:accent6>
    <a:hlink>
      <a:srgbClr val="219397"/>
    </a:hlink>
    <a:folHlink>
      <a:srgbClr val="9CCBBB"/>
    </a:folHlink>
  </a:clrScheme>
</a:themeOverride>
</file>

<file path=ppt/theme/themeOverride5.xml><?xml version="1.0" encoding="utf-8"?>
<a:themeOverride xmlns:a="http://schemas.openxmlformats.org/drawingml/2006/main">
  <a:clrScheme name="自定义 237">
    <a:dk1>
      <a:srgbClr val="000000"/>
    </a:dk1>
    <a:lt1>
      <a:srgbClr val="FFFFFF"/>
    </a:lt1>
    <a:dk2>
      <a:srgbClr val="778495"/>
    </a:dk2>
    <a:lt2>
      <a:srgbClr val="F0F0F0"/>
    </a:lt2>
    <a:accent1>
      <a:srgbClr val="990403"/>
    </a:accent1>
    <a:accent2>
      <a:srgbClr val="A36C58"/>
    </a:accent2>
    <a:accent3>
      <a:srgbClr val="990403"/>
    </a:accent3>
    <a:accent4>
      <a:srgbClr val="A36C58"/>
    </a:accent4>
    <a:accent5>
      <a:srgbClr val="990403"/>
    </a:accent5>
    <a:accent6>
      <a:srgbClr val="A36C58"/>
    </a:accent6>
    <a:hlink>
      <a:srgbClr val="219397"/>
    </a:hlink>
    <a:folHlink>
      <a:srgbClr val="9CCBBB"/>
    </a:folHlink>
  </a:clrScheme>
</a:themeOverride>
</file>

<file path=docProps/app.xml><?xml version="1.0" encoding="utf-8"?>
<Properties xmlns="http://schemas.openxmlformats.org/officeDocument/2006/extended-properties" xmlns:vt="http://schemas.openxmlformats.org/officeDocument/2006/docPropsVTypes">
  <TotalTime>3270</TotalTime>
  <Words>988</Words>
  <Application>Microsoft Office PowerPoint</Application>
  <PresentationFormat>On-screen Show (16:9)</PresentationFormat>
  <Paragraphs>162</Paragraphs>
  <Slides>20</Slides>
  <Notes>11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AXIS Std M</vt:lpstr>
      <vt:lpstr>Microsoft YaHei</vt:lpstr>
      <vt:lpstr>SimSun</vt:lpstr>
      <vt:lpstr>楷体</vt:lpstr>
      <vt:lpstr>Arial</vt:lpstr>
      <vt:lpstr>Calibri</vt:lpstr>
      <vt:lpstr>Times New Roman</vt:lpstr>
      <vt:lpstr>Wingdings</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creator>user</dc:creator>
  <cp:keywords>第一PPT模板网-WWW.1PPT.COM</cp:keywords>
  <cp:lastModifiedBy>Hui Jing</cp:lastModifiedBy>
  <cp:revision>315</cp:revision>
  <dcterms:created xsi:type="dcterms:W3CDTF">2015-12-11T17:46:17Z</dcterms:created>
  <dcterms:modified xsi:type="dcterms:W3CDTF">2019-07-31T11:16:33Z</dcterms:modified>
</cp:coreProperties>
</file>